
<file path=[Content_Types].xml><?xml version="1.0" encoding="utf-8"?>
<Types xmlns="http://schemas.openxmlformats.org/package/2006/content-types">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s/slide34.xml" ContentType="application/vnd.openxmlformats-officedocument.presentationml.slide+xml"/>
  <Override PartName="/ppt/notesSlides/notesSlide20.xml" ContentType="application/vnd.openxmlformats-officedocument.presentationml.notes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31.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6"/>
  </p:notesMasterIdLst>
  <p:handoutMasterIdLst>
    <p:handoutMasterId r:id="rId37"/>
  </p:handoutMasterIdLst>
  <p:sldIdLst>
    <p:sldId id="271" r:id="rId2"/>
    <p:sldId id="273" r:id="rId3"/>
    <p:sldId id="272" r:id="rId4"/>
    <p:sldId id="274" r:id="rId5"/>
    <p:sldId id="275" r:id="rId6"/>
    <p:sldId id="276" r:id="rId7"/>
    <p:sldId id="278" r:id="rId8"/>
    <p:sldId id="279" r:id="rId9"/>
    <p:sldId id="277" r:id="rId10"/>
    <p:sldId id="281" r:id="rId11"/>
    <p:sldId id="282" r:id="rId12"/>
    <p:sldId id="283" r:id="rId13"/>
    <p:sldId id="285" r:id="rId14"/>
    <p:sldId id="288" r:id="rId15"/>
    <p:sldId id="289" r:id="rId16"/>
    <p:sldId id="297" r:id="rId17"/>
    <p:sldId id="284" r:id="rId18"/>
    <p:sldId id="290" r:id="rId19"/>
    <p:sldId id="298" r:id="rId20"/>
    <p:sldId id="303" r:id="rId21"/>
    <p:sldId id="291" r:id="rId22"/>
    <p:sldId id="299" r:id="rId23"/>
    <p:sldId id="301" r:id="rId24"/>
    <p:sldId id="287" r:id="rId25"/>
    <p:sldId id="305" r:id="rId26"/>
    <p:sldId id="304" r:id="rId27"/>
    <p:sldId id="292" r:id="rId28"/>
    <p:sldId id="293" r:id="rId29"/>
    <p:sldId id="294" r:id="rId30"/>
    <p:sldId id="306" r:id="rId31"/>
    <p:sldId id="295" r:id="rId32"/>
    <p:sldId id="296" r:id="rId33"/>
    <p:sldId id="302" r:id="rId34"/>
    <p:sldId id="300" r:id="rId35"/>
  </p:sldIdLst>
  <p:sldSz cx="9144000" cy="5143500" type="screen16x9"/>
  <p:notesSz cx="6858000" cy="9144000"/>
  <p:custDataLst>
    <p:tags r:id="rId39"/>
  </p:custDataLst>
  <p:defaultTextStyle>
    <a:defPPr>
      <a:defRPr lang="en-US"/>
    </a:defPPr>
    <a:lvl1pPr algn="r" rtl="0" fontAlgn="base">
      <a:spcBef>
        <a:spcPct val="0"/>
      </a:spcBef>
      <a:spcAft>
        <a:spcPct val="0"/>
      </a:spcAft>
      <a:defRPr kumimoji="1" sz="2400" kern="1200">
        <a:solidFill>
          <a:schemeClr val="tx1"/>
        </a:solidFill>
        <a:latin typeface="Verdana" pitchFamily="48" charset="0"/>
        <a:ea typeface="+mn-ea"/>
        <a:cs typeface="+mn-cs"/>
      </a:defRPr>
    </a:lvl1pPr>
    <a:lvl2pPr marL="457200" algn="r" rtl="0" fontAlgn="base">
      <a:spcBef>
        <a:spcPct val="0"/>
      </a:spcBef>
      <a:spcAft>
        <a:spcPct val="0"/>
      </a:spcAft>
      <a:defRPr kumimoji="1" sz="2400" kern="1200">
        <a:solidFill>
          <a:schemeClr val="tx1"/>
        </a:solidFill>
        <a:latin typeface="Verdana" pitchFamily="48" charset="0"/>
        <a:ea typeface="+mn-ea"/>
        <a:cs typeface="+mn-cs"/>
      </a:defRPr>
    </a:lvl2pPr>
    <a:lvl3pPr marL="914400" algn="r" rtl="0" fontAlgn="base">
      <a:spcBef>
        <a:spcPct val="0"/>
      </a:spcBef>
      <a:spcAft>
        <a:spcPct val="0"/>
      </a:spcAft>
      <a:defRPr kumimoji="1" sz="2400" kern="1200">
        <a:solidFill>
          <a:schemeClr val="tx1"/>
        </a:solidFill>
        <a:latin typeface="Verdana" pitchFamily="48" charset="0"/>
        <a:ea typeface="+mn-ea"/>
        <a:cs typeface="+mn-cs"/>
      </a:defRPr>
    </a:lvl3pPr>
    <a:lvl4pPr marL="1371600" algn="r" rtl="0" fontAlgn="base">
      <a:spcBef>
        <a:spcPct val="0"/>
      </a:spcBef>
      <a:spcAft>
        <a:spcPct val="0"/>
      </a:spcAft>
      <a:defRPr kumimoji="1" sz="2400" kern="1200">
        <a:solidFill>
          <a:schemeClr val="tx1"/>
        </a:solidFill>
        <a:latin typeface="Verdana" pitchFamily="48" charset="0"/>
        <a:ea typeface="+mn-ea"/>
        <a:cs typeface="+mn-cs"/>
      </a:defRPr>
    </a:lvl4pPr>
    <a:lvl5pPr marL="1828800" algn="r" rtl="0" fontAlgn="base">
      <a:spcBef>
        <a:spcPct val="0"/>
      </a:spcBef>
      <a:spcAft>
        <a:spcPct val="0"/>
      </a:spcAft>
      <a:defRPr kumimoji="1" sz="2400" kern="1200">
        <a:solidFill>
          <a:schemeClr val="tx1"/>
        </a:solidFill>
        <a:latin typeface="Verdana" pitchFamily="48" charset="0"/>
        <a:ea typeface="+mn-ea"/>
        <a:cs typeface="+mn-cs"/>
      </a:defRPr>
    </a:lvl5pPr>
    <a:lvl6pPr marL="2286000" algn="l" defTabSz="457200" rtl="0" eaLnBrk="1" latinLnBrk="0" hangingPunct="1">
      <a:defRPr kumimoji="1" sz="2400" kern="1200">
        <a:solidFill>
          <a:schemeClr val="tx1"/>
        </a:solidFill>
        <a:latin typeface="Verdana" pitchFamily="48" charset="0"/>
        <a:ea typeface="+mn-ea"/>
        <a:cs typeface="+mn-cs"/>
      </a:defRPr>
    </a:lvl6pPr>
    <a:lvl7pPr marL="2743200" algn="l" defTabSz="457200" rtl="0" eaLnBrk="1" latinLnBrk="0" hangingPunct="1">
      <a:defRPr kumimoji="1" sz="2400" kern="1200">
        <a:solidFill>
          <a:schemeClr val="tx1"/>
        </a:solidFill>
        <a:latin typeface="Verdana" pitchFamily="48" charset="0"/>
        <a:ea typeface="+mn-ea"/>
        <a:cs typeface="+mn-cs"/>
      </a:defRPr>
    </a:lvl7pPr>
    <a:lvl8pPr marL="3200400" algn="l" defTabSz="457200" rtl="0" eaLnBrk="1" latinLnBrk="0" hangingPunct="1">
      <a:defRPr kumimoji="1" sz="2400" kern="1200">
        <a:solidFill>
          <a:schemeClr val="tx1"/>
        </a:solidFill>
        <a:latin typeface="Verdana" pitchFamily="48" charset="0"/>
        <a:ea typeface="+mn-ea"/>
        <a:cs typeface="+mn-cs"/>
      </a:defRPr>
    </a:lvl8pPr>
    <a:lvl9pPr marL="3657600" algn="l" defTabSz="457200" rtl="0" eaLnBrk="1" latinLnBrk="0" hangingPunct="1">
      <a:defRPr kumimoji="1" sz="2400" kern="1200">
        <a:solidFill>
          <a:schemeClr val="tx1"/>
        </a:solidFill>
        <a:latin typeface="Verdana" pitchFamily="4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showPr showNarration="1" useTimings="0">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FFCC00"/>
    <a:srgbClr val="CC6600"/>
    <a:srgbClr val="996633"/>
    <a:srgbClr val="993300"/>
    <a:srgbClr val="FFCC99"/>
    <a:srgbClr val="CC9900"/>
    <a:srgbClr val="FFCC66"/>
    <a:srgbClr val="0000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65748" autoAdjust="0"/>
  </p:normalViewPr>
  <p:slideViewPr>
    <p:cSldViewPr>
      <p:cViewPr varScale="1">
        <p:scale>
          <a:sx n="94" d="100"/>
          <a:sy n="94" d="100"/>
        </p:scale>
        <p:origin x="-760" y="-10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tags" Target="tags/tag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Verdana" pitchFamily="45" charset="0"/>
              </a:defRPr>
            </a:lvl1pPr>
          </a:lstStyle>
          <a:p>
            <a:pPr>
              <a:defRPr/>
            </a:pPr>
            <a:endParaRPr lang="en-US"/>
          </a:p>
        </p:txBody>
      </p:sp>
      <p:sp>
        <p:nvSpPr>
          <p:cNvPr id="860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itchFamily="45" charset="0"/>
              </a:defRPr>
            </a:lvl1pPr>
          </a:lstStyle>
          <a:p>
            <a:pPr>
              <a:defRPr/>
            </a:pPr>
            <a:endParaRPr lang="en-US"/>
          </a:p>
        </p:txBody>
      </p:sp>
      <p:sp>
        <p:nvSpPr>
          <p:cNvPr id="860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Verdana" pitchFamily="45" charset="0"/>
              </a:defRPr>
            </a:lvl1pPr>
          </a:lstStyle>
          <a:p>
            <a:pPr>
              <a:defRPr/>
            </a:pPr>
            <a:endParaRPr lang="en-US"/>
          </a:p>
        </p:txBody>
      </p:sp>
      <p:sp>
        <p:nvSpPr>
          <p:cNvPr id="860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itchFamily="45" charset="0"/>
              </a:defRPr>
            </a:lvl1pPr>
          </a:lstStyle>
          <a:p>
            <a:pPr>
              <a:defRPr/>
            </a:pPr>
            <a:fld id="{B5B8EDBE-E71A-4485-AEB1-C3F3E4558C7C}"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3142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kumimoji="0" sz="1200">
                <a:latin typeface="Verdana" pitchFamily="45" charset="0"/>
              </a:defRPr>
            </a:lvl1pPr>
          </a:lstStyle>
          <a:p>
            <a:pPr>
              <a:defRPr/>
            </a:pPr>
            <a:endParaRPr lang="en-US"/>
          </a:p>
        </p:txBody>
      </p:sp>
      <p:sp>
        <p:nvSpPr>
          <p:cNvPr id="8195" name="Rectangle 9"/>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kumimoji="0" sz="1200">
                <a:latin typeface="Verdana" pitchFamily="45" charset="0"/>
              </a:defRPr>
            </a:lvl1pPr>
          </a:lstStyle>
          <a:p>
            <a:pPr>
              <a:defRPr/>
            </a:pPr>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defRPr kumimoji="0" sz="1200">
                <a:latin typeface="Verdana" pitchFamily="45" charset="0"/>
              </a:defRPr>
            </a:lvl1pPr>
          </a:lstStyle>
          <a:p>
            <a:pPr>
              <a:defRPr/>
            </a:pPr>
            <a:endParaRPr 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kumimoji="0" sz="1200">
                <a:latin typeface="Verdana" pitchFamily="45" charset="0"/>
              </a:defRPr>
            </a:lvl1pPr>
          </a:lstStyle>
          <a:p>
            <a:pPr>
              <a:defRPr/>
            </a:pPr>
            <a:fld id="{1A971900-241C-4E4A-BC3F-064FFF1686E9}"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39073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erdana" pitchFamily="45" charset="0"/>
        <a:ea typeface="ヒラギノ角ゴ Pro W3" pitchFamily="80" charset="-128"/>
        <a:cs typeface="ヒラギノ角ゴ Pro W3" pitchFamily="80" charset="-128"/>
      </a:defRPr>
    </a:lvl1pPr>
    <a:lvl2pPr marL="4572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2pPr>
    <a:lvl3pPr marL="9144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3pPr>
    <a:lvl4pPr marL="13716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4pPr>
    <a:lvl5pPr marL="18288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Hi everyone, I’m Mark Wesley</a:t>
            </a:r>
            <a:r>
              <a:rPr lang="en-US" baseline="0" dirty="0" smtClean="0"/>
              <a:t> and I’m the Lead </a:t>
            </a:r>
            <a:r>
              <a:rPr lang="en-US" baseline="0" dirty="0" err="1" smtClean="0"/>
              <a:t>Gameplay</a:t>
            </a:r>
            <a:r>
              <a:rPr lang="en-US" baseline="0" dirty="0" smtClean="0"/>
              <a:t> Programmer at 2K Marin, located just over the Golden Gate Bridge in beautiful Marin County.</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My talk today is on “</a:t>
            </a:r>
            <a:r>
              <a:rPr lang="en-US" dirty="0" smtClean="0"/>
              <a:t>Implementing a </a:t>
            </a:r>
            <a:r>
              <a:rPr lang="en-US" dirty="0" err="1" smtClean="0"/>
              <a:t>Rewindable</a:t>
            </a:r>
            <a:r>
              <a:rPr lang="en-US" dirty="0" smtClean="0"/>
              <a:t> Instant Replay System for Temporal Debugging”</a:t>
            </a: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129477"/>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you might</a:t>
            </a:r>
            <a:r>
              <a:rPr lang="en-US" baseline="0" dirty="0" smtClean="0"/>
              <a:t> be thinking… “well that’s great, but isn’t that a lot of work to implement”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And to make it shippable, the answer is, well, yes…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But for a development only version then no, it really doesn’t have to be. Because it’s:</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For internal use only</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Doesn’t have to be pretty</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And it’s a lot easier to find some spare memory – </a:t>
            </a:r>
            <a:r>
              <a:rPr lang="en-US" baseline="0" dirty="0" err="1" smtClean="0"/>
              <a:t>devkits</a:t>
            </a:r>
            <a:r>
              <a:rPr lang="en-US" baseline="0" dirty="0" smtClean="0"/>
              <a:t> usually have more memory than retail machines, your dev PCs are probably better than your minimum spec, etc.</a:t>
            </a: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52109750"/>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 </a:t>
            </a:r>
            <a:r>
              <a:rPr lang="en-US" baseline="0" dirty="0" smtClean="0"/>
              <a:t>  </a:t>
            </a:r>
            <a:r>
              <a:rPr lang="en-US" dirty="0" smtClean="0"/>
              <a:t>So actually you can get a basic version working</a:t>
            </a:r>
            <a:r>
              <a:rPr lang="en-US" baseline="0" dirty="0" smtClean="0"/>
              <a:t> in just a couple of days.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And if you can devote 1-2 weeks to it then you’ll probably have everything you’ll really want.</a:t>
            </a:r>
          </a:p>
          <a:p>
            <a:pPr marL="171450" indent="-171450">
              <a:buFont typeface="Arial" pitchFamily="34" charset="0"/>
              <a:buChar char="•"/>
            </a:pPr>
            <a:r>
              <a:rPr lang="en-US" baseline="0" dirty="0" smtClean="0"/>
              <a:t>And in my experience it pays for itself incredibly quickly.</a:t>
            </a:r>
          </a:p>
          <a:p>
            <a:pPr>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So,</a:t>
            </a:r>
            <a:r>
              <a:rPr lang="en-US" baseline="0" dirty="0" smtClean="0"/>
              <a:t> to implement one, lets start with how to record the replay.</a:t>
            </a:r>
          </a:p>
          <a:p>
            <a:pPr marL="171450" lvl="0" indent="-171450">
              <a:buFont typeface="Arial"/>
              <a:buChar char="•"/>
            </a:pPr>
            <a:r>
              <a:rPr lang="en-US" baseline="0" dirty="0" smtClean="0"/>
              <a:t>In essence it’s just a circular buffer of frames.</a:t>
            </a:r>
          </a:p>
          <a:p>
            <a:pPr marL="171450" indent="-171450">
              <a:buFont typeface="Arial" pitchFamily="34" charset="0"/>
              <a:buChar char="•"/>
            </a:pPr>
            <a:r>
              <a:rPr lang="en-US" baseline="0" dirty="0" smtClean="0"/>
              <a:t>And then for each frame store all of the debug draw for that frame</a:t>
            </a:r>
          </a:p>
          <a:p>
            <a:pPr marL="628650" lvl="1" indent="-171450">
              <a:buFont typeface="Arial" pitchFamily="34" charset="0"/>
              <a:buChar char="•"/>
            </a:pPr>
            <a:r>
              <a:rPr lang="en-US" baseline="0" dirty="0" smtClean="0"/>
              <a:t>In a minimal form, so if you’re storing a sphere just store the center and the radius, not as the hundreds of lines which you then render for it</a:t>
            </a:r>
            <a:r>
              <a:rPr lang="en-US" baseline="0" dirty="0" smtClean="0"/>
              <a:t>.</a:t>
            </a:r>
          </a:p>
          <a:p>
            <a:pPr marL="171450" indent="-171450">
              <a:buFont typeface="Arial" pitchFamily="34" charset="0"/>
              <a:buChar char="•"/>
            </a:pPr>
            <a:r>
              <a:rPr lang="en-US" dirty="0" smtClean="0"/>
              <a:t>Also</a:t>
            </a:r>
            <a:r>
              <a:rPr lang="en-US" baseline="0" dirty="0" smtClean="0"/>
              <a:t> store just enough data on any relevant entities (e.g. player, AI, dynamic physics objects, etc.)</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14016140"/>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Whilst</a:t>
            </a:r>
            <a:r>
              <a:rPr lang="en-US" baseline="0" dirty="0" smtClean="0"/>
              <a:t> you’re doing this, think about how to use as little memory as possible</a:t>
            </a:r>
          </a:p>
          <a:p>
            <a:pPr marL="628650" lvl="1" indent="-171450">
              <a:buFont typeface="Arial"/>
              <a:buChar char="•"/>
            </a:pPr>
            <a:r>
              <a:rPr lang="en-US" baseline="0" dirty="0" smtClean="0"/>
              <a:t>Then you’ll have more room to store longer replays and the system will be more useful.</a:t>
            </a:r>
          </a:p>
          <a:p>
            <a:pPr marL="171450" indent="-171450">
              <a:buFont typeface="Arial" pitchFamily="34" charset="0"/>
              <a:buChar char="•"/>
            </a:pPr>
            <a:r>
              <a:rPr lang="en-US" baseline="0" dirty="0" smtClean="0"/>
              <a:t>So don’t store your vectors in your fancy 16 byte aligned SIMD-style vectors, instead just use 3 normally-aligned floats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I’d recommend storing orientations as compressed </a:t>
            </a:r>
            <a:r>
              <a:rPr lang="en-US" baseline="0" dirty="0" err="1" smtClean="0"/>
              <a:t>quaternions</a:t>
            </a:r>
            <a:endParaRPr lang="en-US" baseline="0" dirty="0" smtClean="0"/>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You might already have something like this for your animation system</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Otherwise even something as simple as quantizing each component into a UInt8 works fine for this kind-of thing.</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err="1" smtClean="0"/>
              <a:t>Bools</a:t>
            </a:r>
            <a:r>
              <a:rPr lang="en-US" baseline="0" dirty="0" smtClean="0"/>
              <a:t> only need a single bit, so put them as </a:t>
            </a:r>
            <a:r>
              <a:rPr lang="en-US" baseline="0" dirty="0" err="1" smtClean="0"/>
              <a:t>bitfields</a:t>
            </a:r>
            <a:r>
              <a:rPr lang="en-US" baseline="0" dirty="0" smtClean="0"/>
              <a:t>, or bitmasks if you want it more cross-platform</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And generally try and pack everything together</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A “Bit Stream” style read/writer can be really handy here, making it easy to store floats on arbitrary bit boundaries and generally removing all alignment padding wastage automatically.</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77016609"/>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For replay, </a:t>
            </a:r>
            <a:r>
              <a:rPr lang="en-US" dirty="0" smtClean="0"/>
              <a:t>storing text in 3D (next to each entity) can be really useful</a:t>
            </a:r>
            <a:r>
              <a:rPr lang="en-US" baseline="0" dirty="0" smtClean="0"/>
              <a:t>, and in general I’d suggest that for any 3D text </a:t>
            </a:r>
            <a:r>
              <a:rPr lang="en-US" dirty="0" smtClean="0"/>
              <a:t>you merge nearby</a:t>
            </a:r>
            <a:r>
              <a:rPr lang="en-US" baseline="0" dirty="0" smtClean="0"/>
              <a:t> t</a:t>
            </a:r>
            <a:r>
              <a:rPr lang="en-US" dirty="0" smtClean="0"/>
              <a:t>ext</a:t>
            </a:r>
            <a:r>
              <a:rPr lang="en-US" baseline="0" dirty="0" smtClean="0"/>
              <a:t> into </a:t>
            </a:r>
            <a:r>
              <a:rPr lang="en-US" baseline="0" dirty="0" smtClean="0"/>
              <a:t>paragraphs.</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This </a:t>
            </a:r>
            <a:r>
              <a:rPr lang="en-US" baseline="0" dirty="0" smtClean="0"/>
              <a:t>has 2 big </a:t>
            </a:r>
            <a:r>
              <a:rPr lang="en-US" baseline="0" dirty="0" smtClean="0"/>
              <a:t>benefits:</a:t>
            </a:r>
          </a:p>
          <a:p>
            <a:pPr marL="1085850" marR="0" lvl="2"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It makes </a:t>
            </a:r>
            <a:r>
              <a:rPr lang="en-US" baseline="0" dirty="0" smtClean="0"/>
              <a:t>it much easier to read than 2 bits of text drawn on top of each </a:t>
            </a:r>
            <a:r>
              <a:rPr lang="en-US" baseline="0" dirty="0" smtClean="0"/>
              <a:t>other</a:t>
            </a:r>
          </a:p>
          <a:p>
            <a:pPr marL="1085850" marR="0" lvl="2"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And it saves </a:t>
            </a:r>
            <a:r>
              <a:rPr lang="en-US" baseline="0" dirty="0" smtClean="0"/>
              <a:t>memory as you only need to store 1 vec3 per </a:t>
            </a:r>
            <a:r>
              <a:rPr lang="en-US" baseline="0" dirty="0" smtClean="0"/>
              <a:t>paragraph</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Clamp </a:t>
            </a:r>
            <a:r>
              <a:rPr lang="en-US" dirty="0" smtClean="0"/>
              <a:t>maximum debug draw data stored per frame</a:t>
            </a:r>
            <a:r>
              <a:rPr lang="en-US" baseline="0" dirty="0" smtClean="0"/>
              <a:t> - </a:t>
            </a:r>
            <a:r>
              <a:rPr lang="en-US" dirty="0" smtClean="0"/>
              <a:t>so if someone turns on an</a:t>
            </a:r>
            <a:r>
              <a:rPr lang="en-US" baseline="0" dirty="0" smtClean="0"/>
              <a:t> insane amount of debug draw the game still runs </a:t>
            </a:r>
            <a:r>
              <a:rPr lang="en-US" baseline="0" dirty="0" smtClean="0"/>
              <a:t>correctly.</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I </a:t>
            </a:r>
            <a:r>
              <a:rPr lang="en-US" baseline="0" dirty="0" smtClean="0"/>
              <a:t>recommend that you store 1 bit in each frame to tag whether that frame ran out of room, then when viewing a replay you’ll know if/why not all of your debug draw is showing </a:t>
            </a:r>
            <a:r>
              <a:rPr lang="en-US" baseline="0" dirty="0" smtClean="0"/>
              <a:t>up.</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Keep </a:t>
            </a:r>
            <a:r>
              <a:rPr lang="en-US" dirty="0" smtClean="0"/>
              <a:t>large static debug draw out of </a:t>
            </a:r>
            <a:r>
              <a:rPr lang="en-US" dirty="0" smtClean="0"/>
              <a:t>replay</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E.g</a:t>
            </a:r>
            <a:r>
              <a:rPr lang="en-US" dirty="0" smtClean="0"/>
              <a:t>. better to render things like </a:t>
            </a:r>
            <a:r>
              <a:rPr lang="en-US" dirty="0" err="1" smtClean="0"/>
              <a:t>Navmesh</a:t>
            </a:r>
            <a:r>
              <a:rPr lang="en-US" dirty="0" smtClean="0"/>
              <a:t> or static collision meshes live</a:t>
            </a:r>
            <a:r>
              <a:rPr lang="en-US" dirty="0" smtClean="0"/>
              <a:t> rather than </a:t>
            </a:r>
            <a:r>
              <a:rPr lang="en-US" dirty="0" smtClean="0"/>
              <a:t>store the </a:t>
            </a:r>
            <a:r>
              <a:rPr lang="en-US" dirty="0" smtClean="0"/>
              <a:t>same hundreds</a:t>
            </a:r>
            <a:r>
              <a:rPr lang="en-US" baseline="0" dirty="0" smtClean="0"/>
              <a:t> of lines</a:t>
            </a:r>
            <a:r>
              <a:rPr lang="en-US" dirty="0" smtClean="0"/>
              <a:t> in </a:t>
            </a:r>
            <a:r>
              <a:rPr lang="en-US" dirty="0" smtClean="0"/>
              <a:t>every frame</a:t>
            </a:r>
          </a:p>
          <a:p>
            <a:pPr marL="0" marR="0" indent="0" algn="l" defTabSz="914400" rtl="0" eaLnBrk="1" fontAlgn="auto" latinLnBrk="0" hangingPunct="1">
              <a:lnSpc>
                <a:spcPct val="100000"/>
              </a:lnSpc>
              <a:spcBef>
                <a:spcPts val="0"/>
              </a:spcBef>
              <a:spcAft>
                <a:spcPts val="3000"/>
              </a:spcAft>
              <a:buClrTx/>
              <a:buSzTx/>
              <a:buFont typeface="Arial"/>
              <a:buChar char="•"/>
              <a:tabLst/>
              <a:defRPr/>
            </a:pPr>
            <a:endParaRPr lang="en-US" dirty="0" smtClean="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77016609"/>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For </a:t>
            </a:r>
            <a:r>
              <a:rPr lang="en-US" dirty="0" err="1" smtClean="0"/>
              <a:t>storting</a:t>
            </a:r>
            <a:r>
              <a:rPr lang="en-US" dirty="0" smtClean="0"/>
              <a:t> entities:</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Need a </a:t>
            </a:r>
            <a:r>
              <a:rPr lang="en-US" dirty="0" smtClean="0"/>
              <a:t>fast way of iterating over the interesting ones. If</a:t>
            </a:r>
            <a:r>
              <a:rPr lang="en-US" baseline="0" dirty="0" smtClean="0"/>
              <a:t> you have thousands of entities and only want to store a few then you might want to keep a list of the interesting ones to speed this up – because we want the</a:t>
            </a:r>
            <a:r>
              <a:rPr lang="en-US" baseline="0" dirty="0" smtClean="0"/>
              <a:t> CPU impact </a:t>
            </a:r>
            <a:r>
              <a:rPr lang="en-US" baseline="0" dirty="0" smtClean="0"/>
              <a:t>of recording a replay to be completely </a:t>
            </a:r>
            <a:r>
              <a:rPr lang="en-US" baseline="0" dirty="0" smtClean="0"/>
              <a:t>negligible</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A </a:t>
            </a:r>
            <a:r>
              <a:rPr lang="en-US" dirty="0" smtClean="0"/>
              <a:t>unique ID</a:t>
            </a:r>
            <a:r>
              <a:rPr lang="en-US" baseline="0" dirty="0" smtClean="0"/>
              <a:t> – this helps to associate an entity between 2 frames of replay, and is also useful for mapping back to additional information on that </a:t>
            </a:r>
            <a:r>
              <a:rPr lang="en-US" baseline="0" dirty="0" smtClean="0"/>
              <a:t>entity</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The 3D</a:t>
            </a:r>
            <a:r>
              <a:rPr lang="en-US" baseline="0" dirty="0" smtClean="0"/>
              <a:t> </a:t>
            </a:r>
            <a:r>
              <a:rPr lang="en-US" dirty="0" smtClean="0"/>
              <a:t>Transform</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Bones </a:t>
            </a:r>
            <a:r>
              <a:rPr lang="en-US" dirty="0" smtClean="0"/>
              <a:t>(transforms) for skeletal meshes:</a:t>
            </a:r>
            <a:r>
              <a:rPr lang="en-US" baseline="0" dirty="0" smtClean="0"/>
              <a:t> </a:t>
            </a:r>
            <a:r>
              <a:rPr lang="en-US" dirty="0" smtClean="0"/>
              <a:t>make this optional,</a:t>
            </a:r>
            <a:r>
              <a:rPr lang="en-US" baseline="0" dirty="0" smtClean="0"/>
              <a:t> </a:t>
            </a:r>
            <a:r>
              <a:rPr lang="en-US" baseline="0" dirty="0" smtClean="0"/>
              <a:t>toggle-able </a:t>
            </a:r>
            <a:r>
              <a:rPr lang="en-US" baseline="0" dirty="0" smtClean="0"/>
              <a:t>at runtime</a:t>
            </a:r>
            <a:r>
              <a:rPr lang="en-US" dirty="0" smtClean="0"/>
              <a:t> – these</a:t>
            </a:r>
            <a:r>
              <a:rPr lang="en-US" baseline="0" dirty="0" smtClean="0"/>
              <a:t> can use a lot of memory, and although are vital for debugging animation and making a good-looking replay, they’re not necessary for debugging most gameplay things so if memory is scarce some people might prefer to have longer replays without storing the animation </a:t>
            </a:r>
            <a:r>
              <a:rPr lang="en-US" baseline="0" dirty="0" smtClean="0"/>
              <a:t>bones.</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Any </a:t>
            </a:r>
            <a:r>
              <a:rPr lang="en-US" dirty="0" smtClean="0"/>
              <a:t>other important display info. This really depends on your game and your entities. </a:t>
            </a:r>
            <a:r>
              <a:rPr lang="en-US" dirty="0" err="1" smtClean="0"/>
              <a:t>e.g</a:t>
            </a:r>
            <a:r>
              <a:rPr lang="en-US" dirty="0" smtClean="0"/>
              <a:t> maybe you have</a:t>
            </a:r>
            <a:r>
              <a:rPr lang="en-US" dirty="0" smtClean="0"/>
              <a:t> a damage or dirt value, or some</a:t>
            </a:r>
            <a:r>
              <a:rPr lang="en-US" baseline="0" dirty="0" smtClean="0"/>
              <a:t> </a:t>
            </a:r>
            <a:r>
              <a:rPr lang="en-US" baseline="0" dirty="0" smtClean="0"/>
              <a:t>flags that effect if something </a:t>
            </a:r>
            <a:r>
              <a:rPr lang="en-US" dirty="0" smtClean="0"/>
              <a:t>“</a:t>
            </a:r>
            <a:r>
              <a:rPr lang="en-US" dirty="0" err="1" smtClean="0"/>
              <a:t>IsGlowing</a:t>
            </a:r>
            <a:r>
              <a:rPr lang="en-US" dirty="0" smtClean="0"/>
              <a:t>”,</a:t>
            </a:r>
            <a:r>
              <a:rPr lang="en-US" baseline="0" dirty="0" smtClean="0"/>
              <a:t> blurring, etc.</a:t>
            </a: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77016609"/>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I</a:t>
            </a:r>
            <a:r>
              <a:rPr lang="en-US" dirty="0" smtClean="0"/>
              <a:t> </a:t>
            </a:r>
            <a:r>
              <a:rPr lang="en-US" dirty="0" smtClean="0"/>
              <a:t>highly</a:t>
            </a:r>
            <a:r>
              <a:rPr lang="en-US" baseline="0" dirty="0" smtClean="0"/>
              <a:t> recommend that you also store </a:t>
            </a:r>
            <a:r>
              <a:rPr lang="en-US" dirty="0" smtClean="0"/>
              <a:t>the in-game camera </a:t>
            </a:r>
            <a:r>
              <a:rPr lang="en-US" dirty="0" smtClean="0"/>
              <a:t>transform</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This </a:t>
            </a:r>
            <a:r>
              <a:rPr lang="en-US" baseline="0" dirty="0" smtClean="0"/>
              <a:t>is not only really useful for debugging the camera </a:t>
            </a:r>
            <a:r>
              <a:rPr lang="en-US" baseline="0" dirty="0" smtClean="0"/>
              <a:t>system</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But </a:t>
            </a:r>
            <a:r>
              <a:rPr lang="en-US" baseline="0" dirty="0" smtClean="0"/>
              <a:t>it’s also great to jump back to the player’s perspective, and it’s a useful starting point to position the manual camera </a:t>
            </a:r>
            <a:r>
              <a:rPr lang="en-US" baseline="0" dirty="0" smtClean="0"/>
              <a:t>at.</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You’ll </a:t>
            </a:r>
            <a:r>
              <a:rPr lang="en-US" baseline="0" dirty="0" smtClean="0"/>
              <a:t>definitely want a manual camera mode too so</a:t>
            </a:r>
            <a:r>
              <a:rPr lang="en-US" baseline="0" dirty="0" smtClean="0"/>
              <a:t> that you </a:t>
            </a:r>
            <a:r>
              <a:rPr lang="en-US" baseline="0" dirty="0" smtClean="0"/>
              <a:t>can view everything from anywhere</a:t>
            </a:r>
            <a:endParaRPr lang="en-US" dirty="0" smtClean="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77016609"/>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So</a:t>
            </a:r>
            <a:r>
              <a:rPr lang="en-US" dirty="0" smtClean="0"/>
              <a:t>,</a:t>
            </a:r>
            <a:r>
              <a:rPr lang="en-US" baseline="0" dirty="0" smtClean="0"/>
              <a:t> you’ve stored a replay, now to play it </a:t>
            </a:r>
            <a:r>
              <a:rPr lang="en-US" baseline="0" dirty="0" smtClean="0"/>
              <a:t>back</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Just </a:t>
            </a:r>
            <a:r>
              <a:rPr lang="en-US" baseline="0" dirty="0" smtClean="0"/>
              <a:t>p</a:t>
            </a:r>
            <a:r>
              <a:rPr lang="en-US" dirty="0" smtClean="0"/>
              <a:t>ause the game simulation (and stop submitting frames to the replay</a:t>
            </a:r>
            <a:r>
              <a:rPr lang="en-US" dirty="0" smtClean="0"/>
              <a:t>)</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For </a:t>
            </a:r>
            <a:r>
              <a:rPr lang="en-US" dirty="0" smtClean="0"/>
              <a:t>the currently</a:t>
            </a:r>
            <a:r>
              <a:rPr lang="en-US" baseline="0" dirty="0" smtClean="0"/>
              <a:t> viewed </a:t>
            </a:r>
            <a:r>
              <a:rPr lang="en-US" baseline="0" dirty="0" smtClean="0"/>
              <a:t>frame</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Render </a:t>
            </a:r>
            <a:r>
              <a:rPr lang="en-US" baseline="0" dirty="0" smtClean="0"/>
              <a:t>that frame’s debug </a:t>
            </a:r>
            <a:r>
              <a:rPr lang="en-US" baseline="0" dirty="0" smtClean="0"/>
              <a:t>draw</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Show </a:t>
            </a:r>
            <a:r>
              <a:rPr lang="en-US" baseline="0" dirty="0" smtClean="0"/>
              <a:t>the entities in the </a:t>
            </a:r>
            <a:r>
              <a:rPr lang="en-US" baseline="0" dirty="0" smtClean="0"/>
              <a:t>world (the ones that still exist in the currently paused simulation) </a:t>
            </a:r>
            <a:r>
              <a:rPr lang="en-US" baseline="0" dirty="0" smtClean="0"/>
              <a:t>using the stored data at that frame in the </a:t>
            </a:r>
            <a:r>
              <a:rPr lang="en-US" baseline="0" dirty="0" smtClean="0"/>
              <a:t>replay</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Allow </a:t>
            </a:r>
            <a:r>
              <a:rPr lang="en-US" dirty="0" smtClean="0"/>
              <a:t>user to scrub</a:t>
            </a:r>
            <a:r>
              <a:rPr lang="en-US" baseline="0" dirty="0" smtClean="0"/>
              <a:t> / rewind / fast forward through the replay.</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6367398"/>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So,</a:t>
            </a:r>
            <a:r>
              <a:rPr lang="en-US" baseline="0" dirty="0" smtClean="0"/>
              <a:t> you’ve stored a replay, now to play it back</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For entities,</a:t>
            </a:r>
            <a:r>
              <a:rPr lang="en-US" baseline="0" dirty="0" smtClean="0"/>
              <a:t> we re-use the ones that still exist in the currently paused simulation, but:</a:t>
            </a:r>
            <a:endParaRPr lang="en-US" dirty="0" smtClean="0"/>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Render </a:t>
            </a:r>
            <a:r>
              <a:rPr lang="en-US" dirty="0" smtClean="0"/>
              <a:t>entities using the transforms (and other settings) from the </a:t>
            </a:r>
            <a:r>
              <a:rPr lang="en-US" dirty="0" smtClean="0"/>
              <a:t>replayed</a:t>
            </a:r>
            <a:r>
              <a:rPr lang="en-US" baseline="0" dirty="0" smtClean="0"/>
              <a:t> </a:t>
            </a:r>
            <a:r>
              <a:rPr lang="en-US" dirty="0" smtClean="0"/>
              <a:t>frame</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For </a:t>
            </a:r>
            <a:r>
              <a:rPr lang="en-US" dirty="0" smtClean="0"/>
              <a:t>sub-frame </a:t>
            </a:r>
            <a:r>
              <a:rPr lang="en-US" dirty="0" smtClean="0"/>
              <a:t>blending:</a:t>
            </a:r>
          </a:p>
          <a:p>
            <a:pPr marL="1085850" marR="0" lvl="2"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Note </a:t>
            </a:r>
            <a:r>
              <a:rPr lang="en-US" dirty="0" smtClean="0"/>
              <a:t>it’s still handy</a:t>
            </a:r>
            <a:r>
              <a:rPr lang="en-US" baseline="0" dirty="0" smtClean="0"/>
              <a:t> to be able to step through and look at “concrete” recorded frames, but it’s great to be able to see what the change between 2 frames was, especially in the case of large changes in position or </a:t>
            </a:r>
            <a:r>
              <a:rPr lang="en-US" baseline="0" dirty="0" smtClean="0"/>
              <a:t>orientation.</a:t>
            </a:r>
          </a:p>
          <a:p>
            <a:pPr marL="1085850" marR="0" lvl="2"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To </a:t>
            </a:r>
            <a:r>
              <a:rPr lang="en-US" dirty="0" smtClean="0"/>
              <a:t>implement,</a:t>
            </a:r>
            <a:r>
              <a:rPr lang="en-US" baseline="0" dirty="0" smtClean="0"/>
              <a:t> </a:t>
            </a:r>
            <a:r>
              <a:rPr lang="en-US" baseline="0" dirty="0" smtClean="0"/>
              <a:t>just:</a:t>
            </a:r>
          </a:p>
          <a:p>
            <a:pPr marL="1543050" marR="0" lvl="3"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Find the matching entity in the neighboring replay frame (using</a:t>
            </a:r>
            <a:r>
              <a:rPr lang="en-US" baseline="0" dirty="0" smtClean="0"/>
              <a:t> the Unique ID)</a:t>
            </a:r>
          </a:p>
          <a:p>
            <a:pPr marL="1543050" marR="0" lvl="3"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Interpolate </a:t>
            </a:r>
            <a:r>
              <a:rPr lang="en-US" dirty="0" smtClean="0"/>
              <a:t>data as appropriate (e.g. </a:t>
            </a:r>
            <a:r>
              <a:rPr lang="en-US" dirty="0" err="1" smtClean="0"/>
              <a:t>Slerp</a:t>
            </a:r>
            <a:r>
              <a:rPr lang="en-US" dirty="0" smtClean="0"/>
              <a:t> quaternions, Lerp vectors, etc.)</a:t>
            </a: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6367398"/>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Entities</a:t>
            </a:r>
            <a:r>
              <a:rPr lang="en-US" baseline="0" dirty="0" smtClean="0"/>
              <a:t> </a:t>
            </a:r>
            <a:r>
              <a:rPr lang="en-US" baseline="0" dirty="0" smtClean="0"/>
              <a:t>with shorter lifetimes</a:t>
            </a:r>
            <a:r>
              <a:rPr lang="en-US" dirty="0" smtClean="0"/>
              <a:t> are a little bit trickier</a:t>
            </a:r>
            <a:r>
              <a:rPr lang="en-US" baseline="0" dirty="0" smtClean="0"/>
              <a:t> </a:t>
            </a:r>
            <a:r>
              <a:rPr lang="en-US" baseline="0" dirty="0" smtClean="0"/>
              <a:t>than anything that’s persistent</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First the easier case, where an entity was spawned during the replay:</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If</a:t>
            </a:r>
            <a:r>
              <a:rPr lang="en-US" baseline="0" dirty="0" smtClean="0"/>
              <a:t> they weren’t in the currently replayed frame, just don’t draw them.</a:t>
            </a:r>
            <a:endParaRPr lang="en-US" dirty="0" smtClean="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19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636739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r>
              <a:rPr lang="en-US" dirty="0" smtClean="0"/>
              <a:t>So today</a:t>
            </a:r>
            <a:r>
              <a:rPr lang="en-US" baseline="0" dirty="0" smtClean="0"/>
              <a:t> I’m going to</a:t>
            </a:r>
            <a:r>
              <a:rPr lang="en-US" baseline="0" dirty="0" smtClean="0"/>
              <a:t>:</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Tell you what a </a:t>
            </a:r>
            <a:r>
              <a:rPr lang="en-US" baseline="0" dirty="0" err="1" smtClean="0"/>
              <a:t>Rewindable</a:t>
            </a:r>
            <a:r>
              <a:rPr lang="en-US" baseline="0" dirty="0" smtClean="0"/>
              <a:t> Replay system is.</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How to implement one for debugging and development</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How to then use it to debug your own games</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How you could then make it shippable if you chose to</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And there will be a little bit of time at the end for some questions</a:t>
            </a:r>
          </a:p>
          <a:p>
            <a:pPr>
              <a:buFont typeface="Arial"/>
              <a:buNone/>
            </a:pPr>
            <a:endParaRPr lang="en-US" baseline="0" dirty="0" smtClean="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6190860"/>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Now the harder case, where an entity was </a:t>
            </a:r>
            <a:r>
              <a:rPr lang="en-US" baseline="0" dirty="0" err="1" smtClean="0"/>
              <a:t>unspawned</a:t>
            </a:r>
            <a:r>
              <a:rPr lang="en-US" baseline="0" dirty="0" smtClean="0"/>
              <a:t> during the replay:</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So</a:t>
            </a:r>
            <a:r>
              <a:rPr lang="en-US" baseline="0" dirty="0" smtClean="0"/>
              <a:t> it’s not present in the currently paused simulation, so we cannot reuse it</a:t>
            </a:r>
          </a:p>
          <a:p>
            <a:pPr marL="1085850" marR="0" lvl="2"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You could just draw a </a:t>
            </a:r>
            <a:r>
              <a:rPr lang="en-US" dirty="0" smtClean="0"/>
              <a:t>debug representation –</a:t>
            </a:r>
            <a:r>
              <a:rPr lang="en-US" baseline="0" dirty="0" smtClean="0"/>
              <a:t> e.g. a stick figure (using the stored bones), or a debug sphere</a:t>
            </a:r>
          </a:p>
          <a:p>
            <a:pPr marL="1085850" marR="0" lvl="2"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Better is to re-create the entity using the original mesh – by storing a mapping from the UID of each recently spawned entity and how to recreate them.</a:t>
            </a:r>
          </a:p>
          <a:p>
            <a:pPr marL="1085850" marR="0" lvl="2"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This gets even harder if you’ve already unloaded the assets…</a:t>
            </a:r>
          </a:p>
          <a:p>
            <a:pPr marL="1543050" marR="0" lvl="3"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You probably don’t want to try and fix this unless you want to ship this as a feature</a:t>
            </a:r>
          </a:p>
          <a:p>
            <a:pPr marL="1543050" marR="0" lvl="3"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But for debugging, just re-use a similar asset (e.g. another biped with the same rig / skeleton)</a:t>
            </a:r>
            <a:endParaRPr lang="en-US" dirty="0" smtClean="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6367398"/>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So </a:t>
            </a:r>
            <a:r>
              <a:rPr lang="en-US" dirty="0" smtClean="0"/>
              <a:t>what can you</a:t>
            </a:r>
            <a:r>
              <a:rPr lang="en-US" baseline="0" dirty="0" smtClean="0"/>
              <a:t> actually use </a:t>
            </a:r>
            <a:r>
              <a:rPr lang="en-US" baseline="0" dirty="0" smtClean="0"/>
              <a:t>a </a:t>
            </a:r>
            <a:r>
              <a:rPr lang="en-US" baseline="0" dirty="0" err="1" smtClean="0"/>
              <a:t>rewindable</a:t>
            </a:r>
            <a:r>
              <a:rPr lang="en-US" baseline="0" dirty="0" smtClean="0"/>
              <a:t> replay system for</a:t>
            </a:r>
            <a:r>
              <a:rPr lang="en-US" baseline="0" dirty="0" smtClean="0"/>
              <a:t>?</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Well, combined with some good in-game diagnostics (e.g. lots of good debug draw)</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Then it helps provide what I’d call </a:t>
            </a:r>
            <a:r>
              <a:rPr lang="en-US" baseline="0" dirty="0" smtClean="0"/>
              <a:t>“temporal debugging”, </a:t>
            </a:r>
            <a:r>
              <a:rPr lang="en-US" baseline="0" dirty="0" err="1" smtClean="0"/>
              <a:t>e.g</a:t>
            </a:r>
            <a:r>
              <a:rPr lang="en-US" baseline="0" dirty="0" smtClean="0"/>
              <a:t>:</a:t>
            </a:r>
            <a:endParaRPr lang="en-US" dirty="0" smtClean="0"/>
          </a:p>
          <a:p>
            <a:pPr marL="628650" lvl="1" indent="-171450">
              <a:buFont typeface="Arial" pitchFamily="34" charset="0"/>
              <a:buChar char="•"/>
            </a:pPr>
            <a:r>
              <a:rPr lang="en-US" dirty="0" smtClean="0"/>
              <a:t>Debugging anything that occurred in the past (and how/why it happened)</a:t>
            </a:r>
          </a:p>
          <a:p>
            <a:pPr marL="628650" lvl="1" indent="-171450">
              <a:buFont typeface="Arial" pitchFamily="34" charset="0"/>
              <a:buChar char="•"/>
            </a:pPr>
            <a:r>
              <a:rPr lang="en-US" dirty="0" smtClean="0"/>
              <a:t>Understanding how things changed over </a:t>
            </a:r>
            <a:r>
              <a:rPr lang="en-US" dirty="0" smtClean="0"/>
              <a:t>time</a:t>
            </a: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6367398"/>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Some temporal</a:t>
            </a:r>
            <a:r>
              <a:rPr lang="en-US" baseline="0" dirty="0" smtClean="0"/>
              <a:t> debugging examples:</a:t>
            </a:r>
            <a:endParaRPr lang="en-US" dirty="0" smtClean="0"/>
          </a:p>
          <a:p>
            <a:pPr marL="628650" lvl="1" indent="-171450">
              <a:buFont typeface="Arial" pitchFamily="34" charset="0"/>
              <a:buChar char="•"/>
            </a:pPr>
            <a:r>
              <a:rPr lang="en-US" dirty="0" smtClean="0"/>
              <a:t>Great</a:t>
            </a:r>
            <a:r>
              <a:rPr lang="en-US" baseline="0" dirty="0" smtClean="0"/>
              <a:t> for </a:t>
            </a:r>
            <a:r>
              <a:rPr lang="en-US" dirty="0" smtClean="0"/>
              <a:t>AI </a:t>
            </a:r>
            <a:r>
              <a:rPr lang="en-US" dirty="0" smtClean="0"/>
              <a:t>decision making, </a:t>
            </a:r>
            <a:r>
              <a:rPr lang="en-US" dirty="0" err="1" smtClean="0"/>
              <a:t>pathfinding</a:t>
            </a:r>
            <a:r>
              <a:rPr lang="en-US" dirty="0" smtClean="0"/>
              <a:t>, etc</a:t>
            </a:r>
            <a:r>
              <a:rPr lang="en-US" dirty="0" smtClean="0"/>
              <a:t>. You can see how the AI state’s changed, why they made a decision on any</a:t>
            </a:r>
            <a:r>
              <a:rPr lang="en-US" baseline="0" dirty="0" smtClean="0"/>
              <a:t> given frame, how their states and decisions changed over tine.</a:t>
            </a:r>
            <a:endParaRPr lang="en-US" dirty="0" smtClean="0"/>
          </a:p>
          <a:p>
            <a:pPr marL="628650" lvl="1" indent="-171450">
              <a:buFont typeface="Arial" pitchFamily="34" charset="0"/>
              <a:buChar char="•"/>
            </a:pPr>
            <a:r>
              <a:rPr lang="en-US" dirty="0" smtClean="0"/>
              <a:t>Physics </a:t>
            </a:r>
            <a:r>
              <a:rPr lang="en-US" dirty="0" smtClean="0"/>
              <a:t>collisions, reactions – e.g.</a:t>
            </a:r>
            <a:r>
              <a:rPr lang="en-US" baseline="0" dirty="0" smtClean="0"/>
              <a:t> understanding and reviewing collisions, impulses, motion etc.</a:t>
            </a:r>
            <a:endParaRPr lang="en-US" dirty="0" smtClean="0"/>
          </a:p>
          <a:p>
            <a:pPr marL="628650" lvl="1" indent="-171450">
              <a:buFont typeface="Arial" pitchFamily="34" charset="0"/>
              <a:buChar char="•"/>
            </a:pPr>
            <a:r>
              <a:rPr lang="en-US" dirty="0" smtClean="0"/>
              <a:t>Pretty</a:t>
            </a:r>
            <a:r>
              <a:rPr lang="en-US" baseline="0" dirty="0" smtClean="0"/>
              <a:t> much any </a:t>
            </a:r>
            <a:r>
              <a:rPr lang="en-US" dirty="0" err="1" smtClean="0"/>
              <a:t>Gameplay</a:t>
            </a:r>
            <a:r>
              <a:rPr lang="en-US" dirty="0" smtClean="0"/>
              <a:t> action</a:t>
            </a:r>
            <a:r>
              <a:rPr lang="en-US" baseline="0" dirty="0" smtClean="0"/>
              <a:t> - see when and why they happened</a:t>
            </a:r>
            <a:endParaRPr lang="en-US" dirty="0" smtClean="0"/>
          </a:p>
          <a:p>
            <a:pPr marL="628650" lvl="1" indent="-171450">
              <a:buFont typeface="Arial" pitchFamily="34" charset="0"/>
              <a:buChar char="•"/>
            </a:pPr>
            <a:r>
              <a:rPr lang="en-US" dirty="0" smtClean="0"/>
              <a:t>Animations. Our animators love it. They</a:t>
            </a:r>
            <a:r>
              <a:rPr lang="en-US" baseline="0" dirty="0" smtClean="0"/>
              <a:t> can review the animations in game, at any angle, in slow-motion, rewind, see sub-frame interpolations, etc.</a:t>
            </a:r>
            <a:endParaRPr lang="en-US" dirty="0" smtClean="0"/>
          </a:p>
          <a:p>
            <a:pPr marL="628650" lvl="1" indent="-171450">
              <a:buFont typeface="Arial" pitchFamily="34" charset="0"/>
              <a:buChar char="•"/>
            </a:pPr>
            <a:r>
              <a:rPr lang="en-US" dirty="0" smtClean="0"/>
              <a:t>Multiplayer </a:t>
            </a:r>
            <a:r>
              <a:rPr lang="en-US" dirty="0" smtClean="0"/>
              <a:t>replication</a:t>
            </a:r>
            <a:r>
              <a:rPr lang="en-US" baseline="0" dirty="0" smtClean="0"/>
              <a:t> – you can show the replication information on the frame it was sent, on the frame it arrived, and how it relates to your current forward prediction and help debug issues in lag, jitter and generally make for a smoother online experience.</a:t>
            </a:r>
            <a:endParaRPr lang="en-US" dirty="0" smtClean="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6367398"/>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A quick comparison with traditional debugging tools</a:t>
            </a:r>
          </a:p>
          <a:p>
            <a:pPr marL="171450" indent="-171450">
              <a:buFont typeface="Arial" pitchFamily="34" charset="0"/>
              <a:buChar char="•"/>
            </a:pPr>
            <a:r>
              <a:rPr lang="en-US" baseline="0" dirty="0" smtClean="0"/>
              <a:t>So there are traditional debuggers, e.g. Visual Studio</a:t>
            </a:r>
          </a:p>
          <a:p>
            <a:pPr marL="628650" lvl="1" indent="-171450">
              <a:buFont typeface="Arial" pitchFamily="34" charset="0"/>
              <a:buChar char="•"/>
            </a:pPr>
            <a:r>
              <a:rPr lang="en-US" baseline="0" dirty="0" smtClean="0"/>
              <a:t>And sure </a:t>
            </a:r>
            <a:r>
              <a:rPr lang="en-US" baseline="0" dirty="0" smtClean="0"/>
              <a:t>they’re great for low-level debugging</a:t>
            </a:r>
            <a:r>
              <a:rPr lang="en-US" baseline="0" dirty="0" smtClean="0"/>
              <a:t>,</a:t>
            </a:r>
          </a:p>
          <a:p>
            <a:pPr marL="628650" lvl="1" indent="-171450">
              <a:buFont typeface="Arial" pitchFamily="34" charset="0"/>
              <a:buChar char="•"/>
            </a:pPr>
            <a:r>
              <a:rPr lang="en-US" baseline="0" dirty="0" smtClean="0"/>
              <a:t>But they’re terrible for higher-level debugging</a:t>
            </a:r>
          </a:p>
          <a:p>
            <a:pPr marL="1085850" lvl="2" indent="-171450">
              <a:buFont typeface="Arial" pitchFamily="34" charset="0"/>
              <a:buChar char="•"/>
            </a:pPr>
            <a:r>
              <a:rPr lang="en-US" dirty="0" smtClean="0"/>
              <a:t>Slow to get a higher-level view on things – hard to</a:t>
            </a:r>
            <a:r>
              <a:rPr lang="en-US" baseline="0" dirty="0" smtClean="0"/>
              <a:t> visualize what’s happening</a:t>
            </a:r>
          </a:p>
          <a:p>
            <a:pPr marL="1085850" lvl="2" indent="-171450">
              <a:buFont typeface="Arial" pitchFamily="34" charset="0"/>
              <a:buChar char="•"/>
            </a:pPr>
            <a:r>
              <a:rPr lang="en-US" baseline="0" dirty="0" smtClean="0"/>
              <a:t>Only show the current state – no clue to what happened before this point to lead to that state</a:t>
            </a:r>
            <a:endParaRPr lang="en-US" dirty="0" smtClean="0"/>
          </a:p>
          <a:p>
            <a:pPr marL="1085850" lvl="2" indent="-171450">
              <a:buFont typeface="Arial" pitchFamily="34" charset="0"/>
              <a:buChar char="•"/>
            </a:pPr>
            <a:r>
              <a:rPr lang="en-US" dirty="0" smtClean="0"/>
              <a:t>Very unfriendly for non</a:t>
            </a:r>
            <a:r>
              <a:rPr lang="en-US" baseline="0" dirty="0" smtClean="0"/>
              <a:t>-</a:t>
            </a:r>
            <a:r>
              <a:rPr lang="en-US" dirty="0" smtClean="0"/>
              <a:t>programmers (and often unavailable</a:t>
            </a:r>
            <a:r>
              <a:rPr lang="en-US" baseline="0" dirty="0" smtClean="0"/>
              <a:t> on their machines anyway</a:t>
            </a:r>
            <a:r>
              <a:rPr lang="en-US" dirty="0" smtClean="0"/>
              <a:t>).</a:t>
            </a:r>
            <a:endParaRPr lang="en-US" dirty="0" smtClean="0"/>
          </a:p>
          <a:p>
            <a:pPr marL="10858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Even for programmers they’re particularly </a:t>
            </a:r>
            <a:r>
              <a:rPr lang="en-US" dirty="0" smtClean="0"/>
              <a:t>poor with optimized code – so you have to manually go through the assembly,</a:t>
            </a:r>
            <a:r>
              <a:rPr lang="en-US" baseline="0" dirty="0" smtClean="0"/>
              <a:t> look in registers and memory, cast them manually in a watch window… Or run in debug but then that’s too slow, or have some halfway-house where you only build the subsystem you’re interested in in debug and the rest is in release, but it’s still far from ideal…</a:t>
            </a:r>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For “Higher-level” debugging = e.g. </a:t>
            </a:r>
            <a:r>
              <a:rPr lang="en-US" dirty="0" err="1" smtClean="0"/>
              <a:t>gameplay</a:t>
            </a:r>
            <a:r>
              <a:rPr lang="en-US" dirty="0" smtClean="0"/>
              <a:t>,</a:t>
            </a:r>
            <a:r>
              <a:rPr lang="en-US" baseline="0" dirty="0" smtClean="0"/>
              <a:t> AI, animation, physics and multiplayer, you can work far more efficiently outside of the debugger.</a:t>
            </a: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10779354"/>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The other common debugging tool is a Log File / TTY / “</a:t>
            </a:r>
            <a:r>
              <a:rPr lang="en-US" baseline="0" dirty="0" err="1" smtClean="0"/>
              <a:t>printf</a:t>
            </a:r>
            <a:r>
              <a:rPr lang="en-US" baseline="0" dirty="0" smtClean="0"/>
              <a:t> debugging”</a:t>
            </a:r>
          </a:p>
          <a:p>
            <a:pPr marL="171450" indent="-171450">
              <a:buFont typeface="Arial" pitchFamily="34" charset="0"/>
              <a:buChar char="•"/>
            </a:pPr>
            <a:r>
              <a:rPr lang="en-US" baseline="0" dirty="0" smtClean="0"/>
              <a:t>These do provide a partial history of what happened</a:t>
            </a:r>
          </a:p>
          <a:p>
            <a:pPr marL="171450" indent="-171450">
              <a:buFont typeface="Arial" pitchFamily="34" charset="0"/>
              <a:buChar char="•"/>
            </a:pPr>
            <a:r>
              <a:rPr lang="en-US" baseline="0" dirty="0" smtClean="0"/>
              <a:t>But it’s:</a:t>
            </a:r>
          </a:p>
          <a:p>
            <a:pPr marL="628650" lvl="1" indent="-171450">
              <a:buFont typeface="Arial" pitchFamily="34" charset="0"/>
              <a:buChar char="•"/>
            </a:pPr>
            <a:r>
              <a:rPr lang="en-US" baseline="0" dirty="0" smtClean="0"/>
              <a:t>Very hard to parse hundreds of pages of these</a:t>
            </a:r>
          </a:p>
          <a:p>
            <a:pPr marL="628650" lvl="1" indent="-171450">
              <a:buFont typeface="Arial" pitchFamily="34" charset="0"/>
              <a:buChar char="•"/>
            </a:pPr>
            <a:r>
              <a:rPr lang="en-US" baseline="0" dirty="0" smtClean="0"/>
              <a:t>Hard to relate to game state in 3D – what does a position or direction of &lt;1.23, 0.11, 5.2&gt; even mean?</a:t>
            </a:r>
          </a:p>
          <a:p>
            <a:pPr marL="628650" lvl="1" indent="-171450">
              <a:buFont typeface="Arial" pitchFamily="34" charset="0"/>
              <a:buChar char="•"/>
            </a:pPr>
            <a:r>
              <a:rPr lang="en-US" baseline="0" dirty="0" smtClean="0"/>
              <a:t>Hard to associate with what else was happening on a given frame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33690526"/>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So my general advice is:</a:t>
            </a:r>
          </a:p>
          <a:p>
            <a:pPr marL="628650" lvl="1" indent="-171450">
              <a:buFont typeface="Arial" pitchFamily="34" charset="0"/>
              <a:buChar char="•"/>
            </a:pPr>
            <a:r>
              <a:rPr lang="en-US" baseline="0" dirty="0" smtClean="0"/>
              <a:t>Use higher level tools and viewers whenever possible!</a:t>
            </a:r>
          </a:p>
          <a:p>
            <a:pPr marL="628650" lvl="1" indent="-171450">
              <a:buFont typeface="Arial" pitchFamily="34" charset="0"/>
              <a:buChar char="•"/>
            </a:pPr>
            <a:r>
              <a:rPr lang="en-US" baseline="0" dirty="0" smtClean="0"/>
              <a:t>And I think a replay system is a great tool to have as part of this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33690526"/>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So lets look at an example of using replay to debug something</a:t>
            </a:r>
          </a:p>
          <a:p>
            <a:pPr marL="171450" indent="-171450">
              <a:buFont typeface="Arial" pitchFamily="34" charset="0"/>
              <a:buChar char="•"/>
            </a:pPr>
            <a:r>
              <a:rPr lang="en-US" baseline="0" dirty="0" smtClean="0"/>
              <a:t>Again, sadly, I’m demoing this on a sample project instead of on a project that I’ve worked on, but hopefully you’ll be able to see the approaches you can use and some of the benefits from using a </a:t>
            </a:r>
            <a:r>
              <a:rPr lang="en-US" baseline="0" dirty="0" err="1" smtClean="0"/>
              <a:t>rewindable</a:t>
            </a:r>
            <a:r>
              <a:rPr lang="en-US" baseline="0" dirty="0" smtClean="0"/>
              <a:t> replay system.</a:t>
            </a:r>
            <a:endParaRPr lang="en-US" dirty="0" smtClean="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20955420"/>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So how much </a:t>
            </a:r>
            <a:r>
              <a:rPr lang="en-US" baseline="0" dirty="0" err="1" smtClean="0"/>
              <a:t>moery</a:t>
            </a:r>
            <a:r>
              <a:rPr lang="en-US" baseline="0" dirty="0" smtClean="0"/>
              <a:t> does this need?</a:t>
            </a:r>
          </a:p>
          <a:p>
            <a:pPr marL="171450" indent="-171450">
              <a:buFont typeface="Arial" pitchFamily="34" charset="0"/>
              <a:buChar char="•"/>
            </a:pPr>
            <a:r>
              <a:rPr lang="en-US" baseline="0" dirty="0" smtClean="0"/>
              <a:t>Well,  if you can provide anything over</a:t>
            </a:r>
            <a:r>
              <a:rPr lang="en-US" dirty="0" smtClean="0"/>
              <a:t> </a:t>
            </a:r>
            <a:r>
              <a:rPr lang="en-US" dirty="0" smtClean="0"/>
              <a:t>1MB</a:t>
            </a:r>
            <a:r>
              <a:rPr lang="en-US" dirty="0" smtClean="0"/>
              <a:t> then you can store a “</a:t>
            </a:r>
            <a:r>
              <a:rPr lang="en-US" dirty="0" smtClean="0"/>
              <a:t>useful” replay (e.g. skeletal</a:t>
            </a:r>
            <a:r>
              <a:rPr lang="en-US" baseline="0" dirty="0" smtClean="0"/>
              <a:t> meshes disabled, but everything else enabled, debug draw </a:t>
            </a:r>
            <a:r>
              <a:rPr lang="en-US" baseline="0" dirty="0" smtClean="0"/>
              <a:t>limited to a few primitives per-frame)</a:t>
            </a:r>
          </a:p>
          <a:p>
            <a:pPr marL="171450" indent="-171450">
              <a:buFont typeface="Arial" pitchFamily="34" charset="0"/>
              <a:buChar char="•"/>
            </a:pPr>
            <a:r>
              <a:rPr lang="en-US" baseline="0" dirty="0" smtClean="0"/>
              <a:t>To find some more memory…</a:t>
            </a:r>
          </a:p>
          <a:p>
            <a:pPr marL="628650" lvl="1" indent="-171450">
              <a:buFont typeface="Arial" pitchFamily="34" charset="0"/>
              <a:buChar char="•"/>
            </a:pPr>
            <a:r>
              <a:rPr lang="en-US" baseline="0" dirty="0" smtClean="0"/>
              <a:t>Well on PC</a:t>
            </a:r>
            <a:r>
              <a:rPr lang="en-US" dirty="0" smtClean="0"/>
              <a:t> you probably already have plenty,</a:t>
            </a:r>
            <a:r>
              <a:rPr lang="en-US" baseline="0" dirty="0" smtClean="0"/>
              <a:t> especially if you have a 64 bit build. </a:t>
            </a:r>
          </a:p>
          <a:p>
            <a:pPr marL="628650" lvl="1" indent="-171450">
              <a:buFont typeface="Arial" pitchFamily="34" charset="0"/>
              <a:buChar char="•"/>
            </a:pPr>
            <a:r>
              <a:rPr lang="en-US" baseline="0" dirty="0" smtClean="0"/>
              <a:t>On consoles…</a:t>
            </a:r>
          </a:p>
          <a:p>
            <a:pPr marL="1085850" lvl="2" indent="-171450">
              <a:buFont typeface="Arial" pitchFamily="34" charset="0"/>
              <a:buChar char="•"/>
            </a:pPr>
            <a:r>
              <a:rPr lang="en-US" baseline="0" dirty="0" smtClean="0"/>
              <a:t>You could u</a:t>
            </a:r>
            <a:r>
              <a:rPr lang="en-US" dirty="0" smtClean="0"/>
              <a:t>se some of</a:t>
            </a:r>
            <a:r>
              <a:rPr lang="en-US" baseline="0" dirty="0" smtClean="0"/>
              <a:t> </a:t>
            </a:r>
            <a:r>
              <a:rPr lang="en-US" dirty="0" smtClean="0"/>
              <a:t>the </a:t>
            </a:r>
            <a:r>
              <a:rPr lang="en-US" dirty="0" smtClean="0"/>
              <a:t>extra</a:t>
            </a:r>
            <a:r>
              <a:rPr lang="en-US" dirty="0" smtClean="0"/>
              <a:t> memory</a:t>
            </a:r>
            <a:r>
              <a:rPr lang="en-US" baseline="0" dirty="0" smtClean="0"/>
              <a:t> that’s available in most </a:t>
            </a:r>
            <a:r>
              <a:rPr lang="en-US" dirty="0" err="1" smtClean="0"/>
              <a:t>devkits</a:t>
            </a:r>
            <a:endParaRPr lang="en-US" dirty="0" smtClean="0"/>
          </a:p>
          <a:p>
            <a:pPr marL="1085850" lvl="2" indent="-171450">
              <a:buFont typeface="Arial" pitchFamily="34" charset="0"/>
              <a:buChar char="•"/>
            </a:pPr>
            <a:r>
              <a:rPr lang="en-US" dirty="0" smtClean="0"/>
              <a:t>Or only </a:t>
            </a:r>
            <a:r>
              <a:rPr lang="en-US" dirty="0" smtClean="0"/>
              <a:t>store a small </a:t>
            </a:r>
            <a:r>
              <a:rPr lang="en-US" dirty="0" smtClean="0"/>
              <a:t>buffer in memory, and</a:t>
            </a:r>
            <a:r>
              <a:rPr lang="en-US" baseline="0" dirty="0" smtClean="0"/>
              <a:t> </a:t>
            </a:r>
            <a:r>
              <a:rPr lang="en-US" dirty="0" smtClean="0"/>
              <a:t>stream </a:t>
            </a:r>
            <a:r>
              <a:rPr lang="en-US" dirty="0" smtClean="0"/>
              <a:t>the rest to disk or over the </a:t>
            </a:r>
            <a:r>
              <a:rPr lang="en-US" dirty="0" smtClean="0"/>
              <a:t>network</a:t>
            </a:r>
            <a:r>
              <a:rPr lang="en-US" baseline="0" dirty="0" smtClean="0"/>
              <a:t> </a:t>
            </a:r>
            <a:r>
              <a:rPr lang="en-US" dirty="0" smtClean="0"/>
              <a:t>to </a:t>
            </a:r>
            <a:r>
              <a:rPr lang="en-US" dirty="0" smtClean="0"/>
              <a:t>your </a:t>
            </a:r>
            <a:r>
              <a:rPr lang="en-US" dirty="0" smtClean="0"/>
              <a:t>PC in the background. </a:t>
            </a:r>
            <a:r>
              <a:rPr lang="en-US" dirty="0" smtClean="0"/>
              <a:t>(This can</a:t>
            </a:r>
            <a:r>
              <a:rPr lang="en-US" baseline="0" dirty="0" smtClean="0"/>
              <a:t> be re-used for other debug systems too…)</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33690526"/>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you’re still short of memory – e.g. you’re on a very small device, or want to get this in the retail version:</a:t>
            </a:r>
            <a:endParaRPr lang="en-US" dirty="0" smtClean="0"/>
          </a:p>
          <a:p>
            <a:pPr marL="171450" indent="-171450">
              <a:buFont typeface="Arial" pitchFamily="34" charset="0"/>
              <a:buChar char="•"/>
            </a:pPr>
            <a:r>
              <a:rPr lang="en-US" dirty="0" smtClean="0"/>
              <a:t>Store less stuff… (e.g. turn</a:t>
            </a:r>
            <a:r>
              <a:rPr lang="en-US" baseline="0" dirty="0" smtClean="0"/>
              <a:t> off bones, unimportant </a:t>
            </a:r>
            <a:r>
              <a:rPr lang="en-US" baseline="0" dirty="0" smtClean="0"/>
              <a:t>entities</a:t>
            </a:r>
            <a:r>
              <a:rPr lang="en-US" baseline="0" dirty="0" smtClean="0"/>
              <a:t>, unimportant state info, etc.)</a:t>
            </a:r>
            <a:endParaRPr lang="en-US" dirty="0" smtClean="0"/>
          </a:p>
          <a:p>
            <a:pPr marL="171450" indent="-171450">
              <a:buFont typeface="Arial" pitchFamily="34" charset="0"/>
              <a:buChar char="•"/>
            </a:pPr>
            <a:r>
              <a:rPr lang="en-US" dirty="0" smtClean="0"/>
              <a:t>Compress / Quantize data – e.g.</a:t>
            </a:r>
            <a:r>
              <a:rPr lang="en-US" baseline="0" dirty="0" smtClean="0"/>
              <a:t> pack floats with small ranges into int16s (or smaller)</a:t>
            </a:r>
            <a:endParaRPr lang="en-US" dirty="0" smtClean="0"/>
          </a:p>
          <a:p>
            <a:pPr marL="171450" indent="-171450">
              <a:buFont typeface="Arial" pitchFamily="34" charset="0"/>
              <a:buChar char="•"/>
            </a:pPr>
            <a:r>
              <a:rPr lang="en-US" dirty="0" smtClean="0"/>
              <a:t>Store only every N </a:t>
            </a:r>
            <a:r>
              <a:rPr lang="en-US" dirty="0" smtClean="0"/>
              <a:t>frames</a:t>
            </a:r>
          </a:p>
          <a:p>
            <a:pPr marL="628650" lvl="1" indent="-171450">
              <a:buFont typeface="Arial" pitchFamily="34" charset="0"/>
              <a:buChar char="•"/>
            </a:pPr>
            <a:r>
              <a:rPr lang="en-US" dirty="0" smtClean="0"/>
              <a:t>This</a:t>
            </a:r>
            <a:r>
              <a:rPr lang="en-US" baseline="0" dirty="0" smtClean="0"/>
              <a:t> can be variable and on a per entity basis</a:t>
            </a:r>
          </a:p>
          <a:p>
            <a:pPr marL="628650" lvl="1" indent="-171450">
              <a:buFont typeface="Arial" pitchFamily="34" charset="0"/>
              <a:buChar char="•"/>
            </a:pPr>
            <a:r>
              <a:rPr lang="en-US" baseline="0" dirty="0" smtClean="0"/>
              <a:t>You can for example keep a small buffer of the last few exact frames, compare them against the interpolated results, and put down a new frame whenever you would otherwise exceed some error tolerance.</a:t>
            </a: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33690526"/>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Some useful</a:t>
            </a:r>
            <a:r>
              <a:rPr lang="en-US" baseline="0" dirty="0" smtClean="0"/>
              <a:t> extensions you can build on top of this:</a:t>
            </a:r>
            <a:endParaRPr lang="en-US" dirty="0" smtClean="0"/>
          </a:p>
          <a:p>
            <a:pPr marL="171450" indent="-171450">
              <a:buFont typeface="Arial" pitchFamily="34" charset="0"/>
              <a:buChar char="•"/>
            </a:pPr>
            <a:r>
              <a:rPr lang="en-US" dirty="0" smtClean="0"/>
              <a:t>Debug </a:t>
            </a:r>
            <a:r>
              <a:rPr lang="en-US" dirty="0" smtClean="0"/>
              <a:t>draw “channels” – so you’re always submitting AI, Physics and other debug info, but it’s not</a:t>
            </a:r>
            <a:r>
              <a:rPr lang="en-US" baseline="0" dirty="0" smtClean="0"/>
              <a:t> necessarily displayed during the game and in replay you can optionally choose the channels you wish to </a:t>
            </a:r>
            <a:r>
              <a:rPr lang="en-US" baseline="0" dirty="0" smtClean="0"/>
              <a:t>display.</a:t>
            </a:r>
          </a:p>
          <a:p>
            <a:pPr marL="628650" lvl="1" indent="-171450">
              <a:buFont typeface="Arial" pitchFamily="34" charset="0"/>
              <a:buChar char="•"/>
            </a:pPr>
            <a:r>
              <a:rPr lang="en-US" baseline="0" dirty="0" smtClean="0"/>
              <a:t>This is particularly great for when another team-member encounters an issue on their machine, where they are unlikely to have had specific debug draw on, because you’re still able to rewind and enable the channels that you’re interested in.</a:t>
            </a:r>
          </a:p>
          <a:p>
            <a:pPr marL="171450" indent="-171450">
              <a:buFont typeface="Arial" pitchFamily="34" charset="0"/>
              <a:buChar char="•"/>
            </a:pPr>
            <a:r>
              <a:rPr lang="en-US" baseline="0" dirty="0" smtClean="0"/>
              <a:t>Serialize </a:t>
            </a:r>
            <a:r>
              <a:rPr lang="en-US" baseline="0" dirty="0" smtClean="0"/>
              <a:t>more of the entity data, or entire entity, so that you can show the entire state of everything at any frame</a:t>
            </a:r>
            <a:r>
              <a:rPr lang="en-US" baseline="0" dirty="0" smtClean="0"/>
              <a:t>.</a:t>
            </a:r>
          </a:p>
          <a:p>
            <a:pPr marL="628650" lvl="1" indent="-171450">
              <a:buFont typeface="Arial" pitchFamily="34" charset="0"/>
              <a:buChar char="•"/>
            </a:pPr>
            <a:r>
              <a:rPr lang="en-US" baseline="0" dirty="0" smtClean="0"/>
              <a:t>Can make you less reliant on adding debug draw for everything, and also potentially allow you to dig into some lower-level details too.</a:t>
            </a:r>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29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33690526"/>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First</a:t>
            </a:r>
            <a:r>
              <a:rPr lang="en-US" baseline="0" dirty="0" smtClean="0"/>
              <a:t> a q</a:t>
            </a:r>
            <a:r>
              <a:rPr lang="en-US" dirty="0" smtClean="0"/>
              <a:t>uick</a:t>
            </a:r>
            <a:r>
              <a:rPr lang="en-US" baseline="0" dirty="0" smtClean="0"/>
              <a:t> intro to me…</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I’ve worked on a bunch of games…</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And many</a:t>
            </a:r>
            <a:r>
              <a:rPr lang="en-US" baseline="0" dirty="0" smtClean="0"/>
              <a:t> of those have included replay of some form…</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Save </a:t>
            </a:r>
            <a:r>
              <a:rPr lang="en-US" dirty="0" smtClean="0"/>
              <a:t>/ load </a:t>
            </a:r>
            <a:r>
              <a:rPr lang="en-US" dirty="0" smtClean="0"/>
              <a:t>replays</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Have</a:t>
            </a:r>
            <a:r>
              <a:rPr lang="en-US" baseline="0" dirty="0" smtClean="0"/>
              <a:t> your QA automatically </a:t>
            </a:r>
            <a:r>
              <a:rPr lang="en-US" dirty="0" smtClean="0"/>
              <a:t>attach them to </a:t>
            </a:r>
            <a:r>
              <a:rPr lang="en-US" dirty="0" smtClean="0"/>
              <a:t>bug reports etc</a:t>
            </a:r>
            <a:r>
              <a:rPr lang="en-US" dirty="0" smtClean="0"/>
              <a:t>.</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Replay</a:t>
            </a:r>
            <a:r>
              <a:rPr lang="en-US" baseline="0" dirty="0" smtClean="0"/>
              <a:t> has effectively </a:t>
            </a:r>
            <a:r>
              <a:rPr lang="en-US" dirty="0" smtClean="0"/>
              <a:t>already serialized</a:t>
            </a:r>
            <a:r>
              <a:rPr lang="en-US" baseline="0" dirty="0" smtClean="0"/>
              <a:t> everything anyway…</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Can be great for hard/slow to repro issues – just watch the replay, enable any relevant debug channels, and you can often understand and fix the issue without even having to reproduce the problem.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Similarly, export serialized data to an external viewer / visual debugger</a:t>
            </a:r>
            <a:endParaRPr lang="en-US" dirty="0" smtClean="0"/>
          </a:p>
          <a:p>
            <a:pPr marL="628650" lvl="1" indent="-171450">
              <a:buFont typeface="Arial" pitchFamily="34" charset="0"/>
              <a:buChar char="•"/>
            </a:pPr>
            <a:r>
              <a:rPr lang="en-US" baseline="0" dirty="0" smtClean="0"/>
              <a:t>Where you might be able to provide a better GUI outside of the game (or on your PC whilst debugging on console)</a:t>
            </a:r>
          </a:p>
          <a:p>
            <a:pPr marL="171450" indent="-17145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33690526"/>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I guarantee that when you first implement this in your game, someone</a:t>
            </a:r>
            <a:r>
              <a:rPr lang="en-US" baseline="0" dirty="0" smtClean="0"/>
              <a:t> will </a:t>
            </a:r>
            <a:r>
              <a:rPr lang="en-US" baseline="0" dirty="0" smtClean="0"/>
              <a:t>ask how much work it would take to put this in your retail game for the end-user to play </a:t>
            </a:r>
            <a:r>
              <a:rPr lang="en-US" baseline="0" dirty="0" smtClean="0"/>
              <a:t>with</a:t>
            </a:r>
          </a:p>
          <a:p>
            <a:pPr marL="171450" indent="-171450">
              <a:buFont typeface="Arial" pitchFamily="34" charset="0"/>
              <a:buChar char="•"/>
            </a:pPr>
            <a:r>
              <a:rPr lang="en-US" baseline="0" dirty="0" smtClean="0"/>
              <a:t>And i</a:t>
            </a:r>
            <a:r>
              <a:rPr lang="en-US" dirty="0" smtClean="0"/>
              <a:t>t really is </a:t>
            </a:r>
            <a:r>
              <a:rPr lang="en-US" dirty="0" smtClean="0"/>
              <a:t>quite a lot more work</a:t>
            </a:r>
          </a:p>
          <a:p>
            <a:pPr marL="628650" lvl="1" indent="-171450">
              <a:buFont typeface="Arial" pitchFamily="34" charset="0"/>
              <a:buChar char="•"/>
            </a:pPr>
            <a:r>
              <a:rPr lang="en-US" dirty="0" smtClean="0"/>
              <a:t>Replaying everything (particles + audio), ensuring required assets are in memory</a:t>
            </a:r>
          </a:p>
          <a:p>
            <a:pPr marL="628650" lvl="1" indent="-171450">
              <a:buFont typeface="Arial" pitchFamily="34" charset="0"/>
              <a:buChar char="•"/>
            </a:pPr>
            <a:r>
              <a:rPr lang="en-US" dirty="0" smtClean="0"/>
              <a:t>Fitting in retail memory </a:t>
            </a:r>
            <a:r>
              <a:rPr lang="en-US" dirty="0" smtClean="0"/>
              <a:t>(or</a:t>
            </a:r>
            <a:r>
              <a:rPr lang="en-US" baseline="0" dirty="0" smtClean="0"/>
              <a:t> on your min spec PC)</a:t>
            </a:r>
            <a:endParaRPr lang="en-US" dirty="0" smtClean="0"/>
          </a:p>
          <a:p>
            <a:pPr marL="628650" lvl="1" indent="-171450">
              <a:buFont typeface="Arial" pitchFamily="34" charset="0"/>
              <a:buChar char="•"/>
            </a:pPr>
            <a:r>
              <a:rPr lang="en-US" dirty="0" smtClean="0"/>
              <a:t>Robust manual camera (no flying through objects) –</a:t>
            </a:r>
            <a:r>
              <a:rPr lang="en-US" dirty="0" smtClean="0"/>
              <a:t> for</a:t>
            </a:r>
            <a:r>
              <a:rPr lang="en-US" baseline="0" dirty="0" smtClean="0"/>
              <a:t> debugging you don’t want any camera collision, but for your end user you do so that they don’t see things like how all of your levels are just like Hollywood sets.</a:t>
            </a:r>
            <a:endParaRPr lang="en-US" dirty="0" smtClean="0"/>
          </a:p>
          <a:p>
            <a:pPr marL="628650" lvl="1" indent="-171450">
              <a:buFont typeface="Arial" pitchFamily="34" charset="0"/>
              <a:buChar char="•"/>
            </a:pPr>
            <a:r>
              <a:rPr lang="en-US" dirty="0" smtClean="0"/>
              <a:t>Nice GUI</a:t>
            </a:r>
            <a:endParaRPr lang="en-US" dirty="0" smtClean="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33690526"/>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If </a:t>
            </a:r>
            <a:r>
              <a:rPr lang="en-US" dirty="0" smtClean="0"/>
              <a:t>you still really wanted to ship it,</a:t>
            </a:r>
            <a:r>
              <a:rPr lang="en-US" baseline="0" dirty="0" smtClean="0"/>
              <a:t> then I’d highly recommend that you d</a:t>
            </a:r>
            <a:r>
              <a:rPr lang="en-US" dirty="0" smtClean="0"/>
              <a:t>esign it in from the start – there</a:t>
            </a:r>
            <a:r>
              <a:rPr lang="en-US" baseline="0" dirty="0" smtClean="0"/>
              <a:t> are a number of things which are particularly hard to do </a:t>
            </a:r>
            <a:r>
              <a:rPr lang="en-US" baseline="0" dirty="0" smtClean="0"/>
              <a:t>otherwise:</a:t>
            </a:r>
          </a:p>
          <a:p>
            <a:pPr marL="171450" indent="-171450">
              <a:buFont typeface="Arial" pitchFamily="34" charset="0"/>
              <a:buChar char="•"/>
            </a:pPr>
            <a:r>
              <a:rPr lang="en-US" dirty="0" smtClean="0"/>
              <a:t>Limit yourself to stateless, parametric particle effects - then you only need to store start/end markers in your replay and you’re cheaply and easily replay particle </a:t>
            </a:r>
          </a:p>
          <a:p>
            <a:pPr marL="171450" indent="-171450">
              <a:buFont typeface="Arial" pitchFamily="34" charset="0"/>
              <a:buChar char="•"/>
            </a:pPr>
            <a:r>
              <a:rPr lang="en-US" dirty="0" smtClean="0"/>
              <a:t>Plan </a:t>
            </a:r>
            <a:r>
              <a:rPr lang="en-US" dirty="0" smtClean="0"/>
              <a:t>for the memory </a:t>
            </a:r>
            <a:r>
              <a:rPr lang="en-US" dirty="0" smtClean="0"/>
              <a:t>overhead and reserve that space</a:t>
            </a:r>
          </a:p>
          <a:p>
            <a:pPr marL="171450" indent="-171450">
              <a:buFont typeface="Arial" pitchFamily="34" charset="0"/>
              <a:buChar char="•"/>
            </a:pPr>
            <a:r>
              <a:rPr lang="en-US" baseline="0" dirty="0" smtClean="0"/>
              <a:t>Plan</a:t>
            </a:r>
            <a:r>
              <a:rPr lang="en-US" dirty="0" smtClean="0"/>
              <a:t> </a:t>
            </a:r>
            <a:r>
              <a:rPr lang="en-US" dirty="0" smtClean="0"/>
              <a:t>for how you spawn / </a:t>
            </a:r>
            <a:r>
              <a:rPr lang="en-US" dirty="0" err="1" smtClean="0"/>
              <a:t>unspawn</a:t>
            </a:r>
            <a:r>
              <a:rPr lang="en-US" dirty="0" smtClean="0"/>
              <a:t> entities to make it </a:t>
            </a:r>
            <a:r>
              <a:rPr lang="en-US" dirty="0" smtClean="0"/>
              <a:t>easier</a:t>
            </a:r>
          </a:p>
          <a:p>
            <a:pPr marL="171450" indent="-171450">
              <a:buFont typeface="Arial" pitchFamily="34" charset="0"/>
              <a:buChar char="•"/>
            </a:pPr>
            <a:r>
              <a:rPr lang="en-US" baseline="0" dirty="0" smtClean="0"/>
              <a:t>Plan</a:t>
            </a:r>
            <a:r>
              <a:rPr lang="en-US" dirty="0" smtClean="0"/>
              <a:t> </a:t>
            </a:r>
            <a:r>
              <a:rPr lang="en-US" dirty="0" smtClean="0"/>
              <a:t>for how you stream assets to make it </a:t>
            </a:r>
            <a:r>
              <a:rPr lang="en-US" dirty="0" smtClean="0"/>
              <a:t>easier</a:t>
            </a:r>
          </a:p>
          <a:p>
            <a:pPr marL="171450" indent="-171450">
              <a:buFont typeface="Arial" pitchFamily="34" charset="0"/>
              <a:buChar char="•"/>
            </a:pPr>
            <a:r>
              <a:rPr lang="en-US" baseline="0" dirty="0" smtClean="0"/>
              <a:t>Plan</a:t>
            </a:r>
            <a:r>
              <a:rPr lang="en-US" dirty="0" smtClean="0"/>
              <a:t> </a:t>
            </a:r>
            <a:r>
              <a:rPr lang="en-US" dirty="0" smtClean="0"/>
              <a:t>for how you submit your render data to make it </a:t>
            </a:r>
            <a:r>
              <a:rPr lang="en-US" dirty="0" smtClean="0"/>
              <a:t>easier</a:t>
            </a:r>
            <a:r>
              <a:rPr lang="en-US" baseline="0" dirty="0" smtClean="0"/>
              <a:t> to record or replay the data.</a:t>
            </a:r>
          </a:p>
          <a:p>
            <a:pPr marL="171450" indent="-17145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33690526"/>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If you don’t have a parametric particle system then you can still try and fake it</a:t>
            </a:r>
          </a:p>
          <a:p>
            <a:pPr marL="171450" indent="-171450">
              <a:buFont typeface="Arial" pitchFamily="34" charset="0"/>
              <a:buChar char="•"/>
            </a:pPr>
            <a:r>
              <a:rPr lang="en-US" baseline="0" dirty="0" smtClean="0"/>
              <a:t>Store markers to say when an effect started and ended</a:t>
            </a:r>
          </a:p>
          <a:p>
            <a:pPr marL="171450" indent="-171450">
              <a:buFont typeface="Arial" pitchFamily="34" charset="0"/>
              <a:buChar char="•"/>
            </a:pPr>
            <a:r>
              <a:rPr lang="en-US" baseline="0" dirty="0" smtClean="0"/>
              <a:t>Then just always play the effect forwards (by the absolute value of the time delta) when you play forward and rewind between those markers</a:t>
            </a:r>
          </a:p>
          <a:p>
            <a:pPr marL="171450" indent="-171450">
              <a:buFont typeface="Arial" pitchFamily="34" charset="0"/>
              <a:buChar char="•"/>
            </a:pPr>
            <a:r>
              <a:rPr lang="en-US" baseline="0" dirty="0" smtClean="0"/>
              <a:t>I’ll show you an example video of this in practice…</a:t>
            </a:r>
            <a:endParaRPr lang="en-US" dirty="0" smtClean="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20955420"/>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any questions?</a:t>
            </a:r>
          </a:p>
          <a:p>
            <a:endParaRPr lang="en-US" dirty="0" smtClean="0"/>
          </a:p>
          <a:p>
            <a:r>
              <a:rPr lang="en-US" dirty="0" smtClean="0"/>
              <a:t>You</a:t>
            </a:r>
            <a:r>
              <a:rPr lang="en-US" baseline="0" dirty="0" smtClean="0"/>
              <a:t> can also contact me via the website URL shown.</a:t>
            </a:r>
            <a:endParaRPr lang="en-US" dirty="0" smtClean="0"/>
          </a:p>
          <a:p>
            <a:endParaRPr lang="en-US" dirty="0" smtClean="0"/>
          </a:p>
          <a:p>
            <a:r>
              <a:rPr lang="en-US" dirty="0" smtClean="0"/>
              <a:t>Thanks everyone!</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34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9195991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063674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Some as a feature in the final</a:t>
            </a:r>
            <a:r>
              <a:rPr lang="en-US" baseline="0" dirty="0" smtClean="0"/>
              <a:t> game.</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Burnout for example had a </a:t>
            </a:r>
            <a:r>
              <a:rPr lang="en-US" baseline="0" dirty="0" err="1" smtClean="0"/>
              <a:t>rewindable</a:t>
            </a:r>
            <a:r>
              <a:rPr lang="en-US" baseline="0" dirty="0" smtClean="0"/>
              <a:t> Crash Replay System which I wrote, and also deterministic forward-only race replays which I helped to maintain.</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And the skate series had an awesome video suite which I didn’t write, but I did help to extend it for debugging and we used it extensively when developing and debugging the AI, Physics and other </a:t>
            </a:r>
            <a:r>
              <a:rPr lang="en-US" baseline="0" dirty="0" err="1" smtClean="0"/>
              <a:t>Gameplay</a:t>
            </a:r>
            <a:r>
              <a:rPr lang="en-US" baseline="0" dirty="0" smtClean="0"/>
              <a:t> elements.</a:t>
            </a:r>
            <a:endParaRPr lang="en-US" dirty="0" smtClean="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2423123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a:t>
            </a:r>
            <a:r>
              <a:rPr lang="en-US" baseline="0" dirty="0" smtClean="0"/>
              <a:t>for pretty much anything I’ve worked on since, the first thing I do is add a development-only replay system for debugging as I find it makes myself and the rest of the team work so much more efficiently.</a:t>
            </a:r>
            <a:endParaRPr lang="en-US" dirty="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8511738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So… what is a</a:t>
            </a:r>
            <a:r>
              <a:rPr lang="en-US" baseline="0" dirty="0" smtClean="0"/>
              <a:t> </a:t>
            </a:r>
            <a:r>
              <a:rPr lang="en-US" baseline="0" dirty="0" err="1" smtClean="0"/>
              <a:t>rewindable</a:t>
            </a:r>
            <a:r>
              <a:rPr lang="en-US" baseline="0" dirty="0" smtClean="0"/>
              <a:t> replay system?</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Well, it’s </a:t>
            </a:r>
            <a:r>
              <a:rPr lang="en-US" baseline="0" dirty="0" err="1" smtClean="0"/>
              <a:t>rewindable</a:t>
            </a:r>
            <a:r>
              <a:rPr lang="en-US" baseline="0" dirty="0" smtClean="0"/>
              <a:t>…</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And it is NOT </a:t>
            </a:r>
            <a:r>
              <a:rPr lang="en-US" baseline="0" dirty="0" err="1" smtClean="0"/>
              <a:t>determinstic</a:t>
            </a:r>
            <a:r>
              <a:rPr lang="en-US" baseline="0" dirty="0" smtClean="0"/>
              <a:t> replay – this is an important distinction.</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This requires absolutely no determinism in your game whatsoever</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This makes it incredibly robust</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And in my opinion far far more useful.</a:t>
            </a:r>
            <a:endParaRPr lang="en-US" dirty="0" smtClean="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16949315"/>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So in</a:t>
            </a:r>
            <a:r>
              <a:rPr lang="en-US" baseline="0" dirty="0" smtClean="0"/>
              <a:t> essence it’s </a:t>
            </a:r>
            <a:r>
              <a:rPr lang="en-US" dirty="0" smtClean="0"/>
              <a:t>video-style</a:t>
            </a:r>
            <a:r>
              <a:rPr lang="en-US" baseline="0" dirty="0" smtClean="0"/>
              <a:t> replay</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As you might have seen in some sports games.</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It’s kind-of like having a VCR or PVR attached to your game.</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But far better as you can</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move the camera around</a:t>
            </a:r>
          </a:p>
          <a:p>
            <a:pPr marL="1085850" marR="0" lvl="2"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view things from any position or angle</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turn on things like debug info on the fly</a:t>
            </a:r>
          </a:p>
          <a:p>
            <a:pPr marL="1085850" marR="0" lvl="2"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change rendering modes</a:t>
            </a:r>
          </a:p>
          <a:p>
            <a:pPr marL="1085850" marR="0" lvl="2"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switch to wireframe</a:t>
            </a:r>
          </a:p>
          <a:p>
            <a:pPr marL="1085850" marR="0" lvl="2"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and so on…</a:t>
            </a:r>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8222616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dirty="0" smtClean="0"/>
              <a:t>So it’s probably</a:t>
            </a:r>
            <a:r>
              <a:rPr lang="en-US" baseline="0" dirty="0" smtClean="0"/>
              <a:t> easier to explain if I just show you a video.</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Unfortunately I’m not allowed to show our game at this time…</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But I was able to port the code back into the base version of Unreal 3 in just 1 hour, and I think this is a testament to not only how re-usable such a system is but also how applicable it is to most game genres.</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baseline="0" dirty="0" smtClean="0"/>
              <a:t>Note that you can jump in and out of replay at any point and continue execution of the game.</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1A971900-241C-4E4A-BC3F-064FFF1686E9}" type="slidenum">
              <a:rPr lang="en-US" smtClean="0"/>
              <a:pPr>
                <a:defRPr/>
              </a:pPr>
              <a:t>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20955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spTree>
      <p:nvGrpSpPr>
        <p:cNvPr id="1" name=""/>
        <p:cNvGrpSpPr/>
        <p:nvPr/>
      </p:nvGrpSpPr>
      <p:grpSpPr>
        <a:xfrm>
          <a:off x="0" y="0"/>
          <a:ext cx="0" cy="0"/>
          <a:chOff x="0" y="0"/>
          <a:chExt cx="0" cy="0"/>
        </a:xfrm>
      </p:grpSpPr>
      <p:pic>
        <p:nvPicPr>
          <p:cNvPr id="2" name="Picture 1" descr="GDC13_PPT_Title.jpg"/>
          <p:cNvPicPr>
            <a:picLocks noChangeAspect="1"/>
          </p:cNvPicPr>
          <p:nvPr userDrawn="1"/>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1291"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66750"/>
            <a:ext cx="8077200" cy="781050"/>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533400" y="1504950"/>
            <a:ext cx="8077200" cy="2743200"/>
          </a:xfrm>
          <a:prstGeom prst="rect">
            <a:avLst/>
          </a:prstGeom>
        </p:spPr>
        <p:txBody>
          <a:bodyPr/>
          <a:lstStyle>
            <a:lvl1pPr indent="-27432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3" name="Picture 2" descr="GDC13_PPT_Content.jpg"/>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1291" cy="5143500"/>
          </a:xfrm>
          <a:prstGeom prst="rect">
            <a:avLst/>
          </a:prstGeom>
        </p:spPr>
      </p:pic>
    </p:spTree>
  </p:cSld>
  <p:clrMap bg1="dk2" tx1="lt1" bg2="dk1" tx2="lt2" accent1="accent1" accent2="accent2" accent3="accent3" accent4="accent4" accent5="accent5" accent6="accent6" hlink="hlink" folHlink="folHlink"/>
  <p:sldLayoutIdLst>
    <p:sldLayoutId id="2147483671" r:id="rId1"/>
    <p:sldLayoutId id="2147483672" r:id="rId2"/>
  </p:sldLayoutIdLst>
  <p:txStyles>
    <p:titleStyle>
      <a:lvl1pPr algn="l" rtl="0" eaLnBrk="0" fontAlgn="base" hangingPunct="0">
        <a:spcBef>
          <a:spcPct val="0"/>
        </a:spcBef>
        <a:spcAft>
          <a:spcPct val="0"/>
        </a:spcAft>
        <a:defRPr sz="3600">
          <a:solidFill>
            <a:srgbClr val="000000"/>
          </a:solidFill>
          <a:latin typeface="+mj-lt"/>
          <a:ea typeface="ヒラギノ角ゴ Pro W3" pitchFamily="80" charset="-128"/>
          <a:cs typeface="ヒラギノ角ゴ Pro W3" pitchFamily="80" charset="-128"/>
        </a:defRPr>
      </a:lvl1pPr>
      <a:lvl2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2pPr>
      <a:lvl3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3pPr>
      <a:lvl4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4pPr>
      <a:lvl5pPr algn="l" rtl="0" eaLnBrk="0" fontAlgn="base" hangingPunct="0">
        <a:spcBef>
          <a:spcPct val="0"/>
        </a:spcBef>
        <a:spcAft>
          <a:spcPct val="0"/>
        </a:spcAft>
        <a:defRPr sz="4000">
          <a:solidFill>
            <a:srgbClr val="000000"/>
          </a:solidFill>
          <a:latin typeface="Verdana" pitchFamily="45" charset="0"/>
          <a:ea typeface="ヒラギノ角ゴ Pro W3" pitchFamily="80" charset="-128"/>
          <a:cs typeface="ヒラギノ角ゴ Pro W3" pitchFamily="80" charset="-128"/>
        </a:defRPr>
      </a:lvl5pPr>
      <a:lvl6pPr marL="457200" algn="l" rtl="0" fontAlgn="base">
        <a:spcBef>
          <a:spcPct val="0"/>
        </a:spcBef>
        <a:spcAft>
          <a:spcPct val="0"/>
        </a:spcAft>
        <a:defRPr sz="4000">
          <a:solidFill>
            <a:srgbClr val="000000"/>
          </a:solidFill>
          <a:latin typeface="Verdana" pitchFamily="45" charset="0"/>
        </a:defRPr>
      </a:lvl6pPr>
      <a:lvl7pPr marL="914400" algn="l" rtl="0" fontAlgn="base">
        <a:spcBef>
          <a:spcPct val="0"/>
        </a:spcBef>
        <a:spcAft>
          <a:spcPct val="0"/>
        </a:spcAft>
        <a:defRPr sz="4000">
          <a:solidFill>
            <a:srgbClr val="000000"/>
          </a:solidFill>
          <a:latin typeface="Verdana" pitchFamily="45" charset="0"/>
        </a:defRPr>
      </a:lvl7pPr>
      <a:lvl8pPr marL="1371600" algn="l" rtl="0" fontAlgn="base">
        <a:spcBef>
          <a:spcPct val="0"/>
        </a:spcBef>
        <a:spcAft>
          <a:spcPct val="0"/>
        </a:spcAft>
        <a:defRPr sz="4000">
          <a:solidFill>
            <a:srgbClr val="000000"/>
          </a:solidFill>
          <a:latin typeface="Verdana" pitchFamily="45" charset="0"/>
        </a:defRPr>
      </a:lvl8pPr>
      <a:lvl9pPr marL="1828800" algn="l" rtl="0" fontAlgn="base">
        <a:spcBef>
          <a:spcPct val="0"/>
        </a:spcBef>
        <a:spcAft>
          <a:spcPct val="0"/>
        </a:spcAft>
        <a:defRPr sz="4000">
          <a:solidFill>
            <a:srgbClr val="000000"/>
          </a:solidFill>
          <a:latin typeface="Verdana" pitchFamily="45" charset="0"/>
        </a:defRPr>
      </a:lvl9pPr>
    </p:titleStyle>
    <p:bodyStyle>
      <a:lvl1pPr marL="0" indent="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ReplayAIDeath.mp4" TargetMode="External"/><Relationship Id="rId4" Type="http://schemas.openxmlformats.org/officeDocument/2006/relationships/hyperlink" Target="http://youtu.be/jUpTGeszM4o"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youtu.be/bzwdPoKP80k"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www.MarkWesley.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youtu.be/x1rgEtC3bTc"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276350"/>
            <a:ext cx="7924800" cy="2286000"/>
          </a:xfrm>
          <a:prstGeom prst="rect">
            <a:avLst/>
          </a:prstGeom>
        </p:spPr>
        <p:txBody>
          <a:bodyPr/>
          <a:lstStyle/>
          <a:p>
            <a:r>
              <a:rPr lang="en-US" dirty="0"/>
              <a:t>Implementing a </a:t>
            </a:r>
            <a:r>
              <a:rPr lang="en-US" dirty="0" err="1"/>
              <a:t>Rewindable</a:t>
            </a:r>
            <a:r>
              <a:rPr lang="en-US" dirty="0"/>
              <a:t> Instant Replay System for Temporal Debugging</a:t>
            </a:r>
            <a:r>
              <a:rPr lang="en-US" dirty="0" smtClean="0"/>
              <a:t/>
            </a:r>
            <a:br>
              <a:rPr lang="en-US" dirty="0" smtClean="0"/>
            </a:br>
            <a:r>
              <a:rPr lang="en-US" dirty="0"/>
              <a:t/>
            </a:r>
            <a:br>
              <a:rPr lang="en-US" dirty="0"/>
            </a:br>
            <a:r>
              <a:rPr lang="en-US" sz="2400" b="1" dirty="0" smtClean="0"/>
              <a:t>Mark Wesley</a:t>
            </a:r>
            <a:r>
              <a:rPr lang="en-US" sz="2400" dirty="0"/>
              <a:t/>
            </a:r>
            <a:br>
              <a:rPr lang="en-US" sz="2400" dirty="0"/>
            </a:br>
            <a:r>
              <a:rPr lang="en-US" sz="2400" dirty="0" smtClean="0"/>
              <a:t>Lead Gameplay Programmer – 2K Marin</a:t>
            </a:r>
            <a:endParaRPr lang="en-US"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71744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Sounds expensive to make?</a:t>
            </a:r>
            <a:br>
              <a:rPr lang="en-US" dirty="0" smtClean="0"/>
            </a:br>
            <a:endParaRPr lang="en-US" dirty="0"/>
          </a:p>
        </p:txBody>
      </p:sp>
      <p:sp>
        <p:nvSpPr>
          <p:cNvPr id="3" name="Content Placeholder 2"/>
          <p:cNvSpPr>
            <a:spLocks noGrp="1"/>
          </p:cNvSpPr>
          <p:nvPr>
            <p:ph sz="quarter" idx="10"/>
          </p:nvPr>
        </p:nvSpPr>
        <p:spPr/>
        <p:txBody>
          <a:bodyPr/>
          <a:lstStyle/>
          <a:p>
            <a:pPr lvl="0"/>
            <a:r>
              <a:rPr lang="en-US" dirty="0" smtClean="0"/>
              <a:t>To make it shippable, yes</a:t>
            </a:r>
          </a:p>
          <a:p>
            <a:pPr lvl="0"/>
            <a:r>
              <a:rPr lang="en-US" dirty="0" smtClean="0"/>
              <a:t>But for a </a:t>
            </a:r>
            <a:r>
              <a:rPr lang="en-US" dirty="0" err="1" smtClean="0"/>
              <a:t>dev</a:t>
            </a:r>
            <a:r>
              <a:rPr lang="en-US" dirty="0" smtClean="0"/>
              <a:t> only version, no</a:t>
            </a:r>
          </a:p>
          <a:p>
            <a:pPr lvl="1"/>
            <a:r>
              <a:rPr lang="en-US" dirty="0" smtClean="0"/>
              <a:t>For internal use only</a:t>
            </a:r>
          </a:p>
          <a:p>
            <a:pPr lvl="1"/>
            <a:r>
              <a:rPr lang="en-US" dirty="0" smtClean="0"/>
              <a:t>Doesn’t have to be pretty</a:t>
            </a:r>
          </a:p>
          <a:p>
            <a:pPr lvl="1"/>
            <a:r>
              <a:rPr lang="en-US" dirty="0" smtClean="0"/>
              <a:t>Easier to find some spare memory</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3037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time</a:t>
            </a:r>
            <a:br>
              <a:rPr lang="en-US" dirty="0" smtClean="0"/>
            </a:br>
            <a:endParaRPr lang="en-US" dirty="0"/>
          </a:p>
        </p:txBody>
      </p:sp>
      <p:sp>
        <p:nvSpPr>
          <p:cNvPr id="3" name="Content Placeholder 2"/>
          <p:cNvSpPr>
            <a:spLocks noGrp="1"/>
          </p:cNvSpPr>
          <p:nvPr>
            <p:ph sz="quarter" idx="10"/>
          </p:nvPr>
        </p:nvSpPr>
        <p:spPr/>
        <p:txBody>
          <a:bodyPr/>
          <a:lstStyle/>
          <a:p>
            <a:pPr lvl="0"/>
            <a:r>
              <a:rPr lang="en-US" dirty="0" smtClean="0"/>
              <a:t>Basics can be done in 2 days</a:t>
            </a:r>
          </a:p>
          <a:p>
            <a:pPr lvl="1"/>
            <a:r>
              <a:rPr lang="en-US" dirty="0" smtClean="0"/>
              <a:t>Debug Draw and Persistent Entities</a:t>
            </a:r>
            <a:endParaRPr lang="en-US" sz="1100" dirty="0" smtClean="0"/>
          </a:p>
          <a:p>
            <a:pPr lvl="0"/>
            <a:r>
              <a:rPr lang="en-US" dirty="0" smtClean="0"/>
              <a:t>A complete version in just 1-2 weeks</a:t>
            </a:r>
          </a:p>
          <a:p>
            <a:pPr lvl="1"/>
            <a:r>
              <a:rPr lang="en-US" dirty="0" smtClean="0"/>
              <a:t>Skeletal meshes, Temporary Entities</a:t>
            </a:r>
            <a:endParaRPr lang="en-US" sz="1100" dirty="0" smtClean="0"/>
          </a:p>
          <a:p>
            <a:pPr lvl="0"/>
            <a:r>
              <a:rPr lang="en-US" dirty="0" smtClean="0"/>
              <a:t>Will pay for itself very quickly</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0091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(Recording)</a:t>
            </a:r>
            <a:br>
              <a:rPr lang="en-US" dirty="0" smtClean="0"/>
            </a:br>
            <a:endParaRPr lang="en-US" dirty="0"/>
          </a:p>
        </p:txBody>
      </p:sp>
      <p:sp>
        <p:nvSpPr>
          <p:cNvPr id="3" name="Content Placeholder 2"/>
          <p:cNvSpPr>
            <a:spLocks noGrp="1"/>
          </p:cNvSpPr>
          <p:nvPr>
            <p:ph sz="quarter" idx="10"/>
          </p:nvPr>
        </p:nvSpPr>
        <p:spPr/>
        <p:txBody>
          <a:bodyPr/>
          <a:lstStyle/>
          <a:p>
            <a:pPr lvl="0"/>
            <a:r>
              <a:rPr lang="en-US" dirty="0" smtClean="0"/>
              <a:t>Circular Buffer of frames</a:t>
            </a:r>
          </a:p>
          <a:p>
            <a:pPr lvl="1"/>
            <a:r>
              <a:rPr lang="en-US" dirty="0" smtClean="0"/>
              <a:t>(e.g. last 900 frames =30s @ 30fps)</a:t>
            </a:r>
          </a:p>
          <a:p>
            <a:pPr lvl="0"/>
            <a:r>
              <a:rPr lang="en-US" dirty="0" smtClean="0"/>
              <a:t>Store all debug draw</a:t>
            </a:r>
          </a:p>
          <a:p>
            <a:pPr lvl="1"/>
            <a:r>
              <a:rPr lang="en-US" dirty="0" smtClean="0"/>
              <a:t>In minimal form</a:t>
            </a:r>
          </a:p>
          <a:p>
            <a:pPr lvl="2"/>
            <a:r>
              <a:rPr lang="en-US" dirty="0" smtClean="0"/>
              <a:t> E.g. As a Sphere or AABB not as lots of lines</a:t>
            </a:r>
          </a:p>
          <a:p>
            <a:pPr lvl="0"/>
            <a:r>
              <a:rPr lang="en-US" dirty="0" smtClean="0"/>
              <a:t>Store data on relevant game entities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5262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Minimize Memory Usage</a:t>
            </a:r>
            <a:br>
              <a:rPr lang="en-US" dirty="0" smtClean="0"/>
            </a:br>
            <a:endParaRPr lang="en-US" dirty="0"/>
          </a:p>
        </p:txBody>
      </p:sp>
      <p:sp>
        <p:nvSpPr>
          <p:cNvPr id="3" name="Content Placeholder 2"/>
          <p:cNvSpPr>
            <a:spLocks noGrp="1"/>
          </p:cNvSpPr>
          <p:nvPr>
            <p:ph sz="quarter" idx="10"/>
          </p:nvPr>
        </p:nvSpPr>
        <p:spPr/>
        <p:txBody>
          <a:bodyPr/>
          <a:lstStyle/>
          <a:p>
            <a:pPr lvl="0"/>
            <a:r>
              <a:rPr lang="en-US" dirty="0" smtClean="0"/>
              <a:t>Use compressed / compacted structures:</a:t>
            </a:r>
          </a:p>
          <a:p>
            <a:pPr lvl="1"/>
            <a:r>
              <a:rPr lang="en-US" dirty="0" smtClean="0"/>
              <a:t>Store 3D vectors as 3 floats (not SIMD Vec4s)</a:t>
            </a:r>
          </a:p>
          <a:p>
            <a:pPr lvl="1"/>
            <a:r>
              <a:rPr lang="en-US" dirty="0" smtClean="0"/>
              <a:t>Store orientations as compressed quaternions</a:t>
            </a:r>
          </a:p>
          <a:p>
            <a:pPr lvl="1"/>
            <a:r>
              <a:rPr lang="en-US" dirty="0" smtClean="0"/>
              <a:t>Store debug text in 8 bit (not wide) chars</a:t>
            </a:r>
          </a:p>
          <a:p>
            <a:pPr lvl="1"/>
            <a:r>
              <a:rPr lang="en-US" dirty="0" smtClean="0"/>
              <a:t>Store </a:t>
            </a:r>
            <a:r>
              <a:rPr lang="en-US" dirty="0" err="1" smtClean="0"/>
              <a:t>bools</a:t>
            </a:r>
            <a:r>
              <a:rPr lang="en-US" dirty="0" smtClean="0"/>
              <a:t> as </a:t>
            </a:r>
            <a:r>
              <a:rPr lang="en-US" dirty="0" err="1" smtClean="0"/>
              <a:t>bitfields</a:t>
            </a:r>
            <a:r>
              <a:rPr lang="en-US" dirty="0" smtClean="0"/>
              <a:t> / bitmasks</a:t>
            </a:r>
          </a:p>
          <a:p>
            <a:pPr lvl="1"/>
            <a:r>
              <a:rPr lang="en-US" dirty="0" smtClean="0"/>
              <a:t>Pack everything together</a:t>
            </a:r>
          </a:p>
          <a:p>
            <a:pPr lvl="1"/>
            <a:r>
              <a:rPr lang="en-US" dirty="0" smtClean="0"/>
              <a:t>A “Bit Stream” read/writer can be handy</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4862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Storing Debug Draw</a:t>
            </a:r>
            <a:endParaRPr lang="en-US" dirty="0"/>
          </a:p>
        </p:txBody>
      </p:sp>
      <p:sp>
        <p:nvSpPr>
          <p:cNvPr id="3" name="Content Placeholder 2"/>
          <p:cNvSpPr>
            <a:spLocks noGrp="1"/>
          </p:cNvSpPr>
          <p:nvPr>
            <p:ph sz="quarter" idx="10"/>
          </p:nvPr>
        </p:nvSpPr>
        <p:spPr/>
        <p:txBody>
          <a:bodyPr/>
          <a:lstStyle/>
          <a:p>
            <a:r>
              <a:rPr lang="en-US" dirty="0" smtClean="0"/>
              <a:t>Merge nearby 3D text into “paragraphs”</a:t>
            </a:r>
          </a:p>
          <a:p>
            <a:r>
              <a:rPr lang="en-US" dirty="0" smtClean="0"/>
              <a:t>Clamp max debug draw per frame</a:t>
            </a:r>
          </a:p>
          <a:p>
            <a:pPr lvl="1"/>
            <a:r>
              <a:rPr lang="en-US" dirty="0" smtClean="0"/>
              <a:t>But flag the frame as being </a:t>
            </a:r>
            <a:r>
              <a:rPr lang="en-US" dirty="0" err="1" smtClean="0"/>
              <a:t>overbudget</a:t>
            </a:r>
            <a:endParaRPr lang="en-US" dirty="0" smtClean="0"/>
          </a:p>
          <a:p>
            <a:r>
              <a:rPr lang="en-US" dirty="0" smtClean="0"/>
              <a:t>Keep large static stuff out of replay</a:t>
            </a:r>
          </a:p>
          <a:p>
            <a:pPr lvl="1"/>
            <a:r>
              <a:rPr lang="en-US" dirty="0" smtClean="0"/>
              <a:t> E.g. </a:t>
            </a:r>
            <a:r>
              <a:rPr lang="en-US" dirty="0" err="1" smtClean="0"/>
              <a:t>Navmesh</a:t>
            </a:r>
            <a:r>
              <a:rPr lang="en-US" dirty="0" smtClean="0"/>
              <a:t>, Collision meshes, etc.</a:t>
            </a:r>
          </a:p>
          <a:p>
            <a:pPr lvl="1"/>
            <a:r>
              <a:rPr lang="en-US" dirty="0"/>
              <a:t> </a:t>
            </a:r>
            <a:r>
              <a:rPr lang="en-US" dirty="0" smtClean="0"/>
              <a:t>Just draw them live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9908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Storing Entities</a:t>
            </a:r>
            <a:endParaRPr lang="en-US" dirty="0"/>
          </a:p>
        </p:txBody>
      </p:sp>
      <p:sp>
        <p:nvSpPr>
          <p:cNvPr id="3" name="Content Placeholder 2"/>
          <p:cNvSpPr>
            <a:spLocks noGrp="1"/>
          </p:cNvSpPr>
          <p:nvPr>
            <p:ph sz="quarter" idx="10"/>
          </p:nvPr>
        </p:nvSpPr>
        <p:spPr/>
        <p:txBody>
          <a:bodyPr/>
          <a:lstStyle/>
          <a:p>
            <a:pPr lvl="0"/>
            <a:r>
              <a:rPr lang="en-US" dirty="0" smtClean="0"/>
              <a:t>For relevant entities</a:t>
            </a:r>
            <a:r>
              <a:rPr lang="en-US" dirty="0"/>
              <a:t>:</a:t>
            </a:r>
            <a:endParaRPr lang="en-US" dirty="0" smtClean="0"/>
          </a:p>
          <a:p>
            <a:pPr lvl="1"/>
            <a:r>
              <a:rPr lang="en-US" dirty="0" smtClean="0"/>
              <a:t>Need a fast </a:t>
            </a:r>
            <a:r>
              <a:rPr lang="en-US" dirty="0"/>
              <a:t>way of</a:t>
            </a:r>
            <a:r>
              <a:rPr lang="en-US" dirty="0" smtClean="0"/>
              <a:t> iterating over these</a:t>
            </a:r>
          </a:p>
          <a:p>
            <a:pPr lvl="1"/>
            <a:r>
              <a:rPr lang="en-US" dirty="0" smtClean="0"/>
              <a:t>Store</a:t>
            </a:r>
            <a:r>
              <a:rPr lang="en-US" dirty="0"/>
              <a:t>:</a:t>
            </a:r>
            <a:endParaRPr lang="en-US" dirty="0" smtClean="0"/>
          </a:p>
          <a:p>
            <a:pPr lvl="2"/>
            <a:r>
              <a:rPr lang="en-US" dirty="0" smtClean="0"/>
              <a:t> A </a:t>
            </a:r>
            <a:r>
              <a:rPr lang="en-US" dirty="0"/>
              <a:t>unique </a:t>
            </a:r>
            <a:r>
              <a:rPr lang="en-US" dirty="0" smtClean="0"/>
              <a:t>ID (e.g. { </a:t>
            </a:r>
            <a:r>
              <a:rPr lang="en-US" dirty="0" err="1" smtClean="0"/>
              <a:t>Ptr</a:t>
            </a:r>
            <a:r>
              <a:rPr lang="en-US" dirty="0" smtClean="0"/>
              <a:t>, </a:t>
            </a:r>
            <a:r>
              <a:rPr lang="en-US" dirty="0" err="1" smtClean="0"/>
              <a:t>SpawnTime</a:t>
            </a:r>
            <a:r>
              <a:rPr lang="en-US" dirty="0" smtClean="0"/>
              <a:t> })</a:t>
            </a:r>
          </a:p>
          <a:p>
            <a:pPr lvl="2"/>
            <a:r>
              <a:rPr lang="en-US" dirty="0" smtClean="0"/>
              <a:t> 3D Transform</a:t>
            </a:r>
          </a:p>
          <a:p>
            <a:pPr lvl="2"/>
            <a:r>
              <a:rPr lang="en-US" dirty="0" smtClean="0"/>
              <a:t> Bones for </a:t>
            </a:r>
            <a:r>
              <a:rPr lang="en-US" dirty="0"/>
              <a:t>skeletal meshes </a:t>
            </a:r>
            <a:r>
              <a:rPr lang="en-US" dirty="0" smtClean="0"/>
              <a:t>(optional</a:t>
            </a:r>
            <a:r>
              <a:rPr lang="en-US" dirty="0"/>
              <a:t>)</a:t>
            </a:r>
            <a:endParaRPr lang="en-US" dirty="0" smtClean="0"/>
          </a:p>
          <a:p>
            <a:pPr lvl="2"/>
            <a:r>
              <a:rPr lang="en-US" dirty="0" smtClean="0"/>
              <a:t> Any </a:t>
            </a:r>
            <a:r>
              <a:rPr lang="en-US" dirty="0"/>
              <a:t>other important display </a:t>
            </a:r>
            <a:r>
              <a:rPr lang="en-US" dirty="0" smtClean="0"/>
              <a:t>info (</a:t>
            </a:r>
            <a:r>
              <a:rPr lang="en-US" dirty="0" err="1"/>
              <a:t>e.g</a:t>
            </a:r>
            <a:r>
              <a:rPr lang="en-US" dirty="0"/>
              <a:t> </a:t>
            </a:r>
            <a:r>
              <a:rPr lang="en-US" dirty="0" smtClean="0"/>
              <a:t>“Damage”)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521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 Game Camera</a:t>
            </a:r>
            <a:br>
              <a:rPr lang="en-US" dirty="0" smtClean="0"/>
            </a:br>
            <a:endParaRPr lang="en-US" dirty="0"/>
          </a:p>
        </p:txBody>
      </p:sp>
      <p:sp>
        <p:nvSpPr>
          <p:cNvPr id="3" name="Content Placeholder 2"/>
          <p:cNvSpPr>
            <a:spLocks noGrp="1"/>
          </p:cNvSpPr>
          <p:nvPr>
            <p:ph sz="quarter" idx="10"/>
          </p:nvPr>
        </p:nvSpPr>
        <p:spPr/>
        <p:txBody>
          <a:bodyPr/>
          <a:lstStyle/>
          <a:p>
            <a:pPr lvl="0"/>
            <a:r>
              <a:rPr lang="en-US" dirty="0" smtClean="0"/>
              <a:t>In</a:t>
            </a:r>
            <a:r>
              <a:rPr lang="en-US" dirty="0"/>
              <a:t>-game camera </a:t>
            </a:r>
            <a:r>
              <a:rPr lang="en-US" dirty="0" smtClean="0"/>
              <a:t>transform</a:t>
            </a:r>
          </a:p>
          <a:p>
            <a:pPr lvl="0"/>
            <a:endParaRPr lang="en-US" sz="1000" dirty="0" smtClean="0"/>
          </a:p>
          <a:p>
            <a:pPr lvl="1"/>
            <a:r>
              <a:rPr lang="en-US" dirty="0" smtClean="0"/>
              <a:t>Useful for debugging camera</a:t>
            </a:r>
          </a:p>
          <a:p>
            <a:pPr lvl="1"/>
            <a:endParaRPr lang="en-US" sz="800" dirty="0" smtClean="0"/>
          </a:p>
          <a:p>
            <a:pPr lvl="1"/>
            <a:r>
              <a:rPr lang="en-US" dirty="0" smtClean="0"/>
              <a:t>Shows game from user’s perspective</a:t>
            </a:r>
          </a:p>
          <a:p>
            <a:pPr lvl="1"/>
            <a:endParaRPr lang="en-US" sz="800" dirty="0" smtClean="0"/>
          </a:p>
          <a:p>
            <a:r>
              <a:rPr lang="en-US" dirty="0" smtClean="0"/>
              <a:t>Allow use of manual cam too</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521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(Playback)</a:t>
            </a:r>
            <a:br>
              <a:rPr lang="en-US" dirty="0" smtClean="0"/>
            </a:br>
            <a:endParaRPr lang="en-US" dirty="0"/>
          </a:p>
        </p:txBody>
      </p:sp>
      <p:sp>
        <p:nvSpPr>
          <p:cNvPr id="3" name="Content Placeholder 2"/>
          <p:cNvSpPr>
            <a:spLocks noGrp="1"/>
          </p:cNvSpPr>
          <p:nvPr>
            <p:ph sz="quarter" idx="10"/>
          </p:nvPr>
        </p:nvSpPr>
        <p:spPr/>
        <p:txBody>
          <a:bodyPr/>
          <a:lstStyle/>
          <a:p>
            <a:pPr lvl="0"/>
            <a:r>
              <a:rPr lang="en-US" dirty="0" smtClean="0"/>
              <a:t>Pause the game simulation</a:t>
            </a:r>
          </a:p>
          <a:p>
            <a:pPr lvl="0"/>
            <a:r>
              <a:rPr lang="en-US" dirty="0" smtClean="0"/>
              <a:t>For the current frame:</a:t>
            </a:r>
          </a:p>
          <a:p>
            <a:pPr lvl="1"/>
            <a:r>
              <a:rPr lang="en-US" dirty="0" smtClean="0"/>
              <a:t>Render that frame’s debug draw</a:t>
            </a:r>
          </a:p>
          <a:p>
            <a:pPr lvl="1"/>
            <a:r>
              <a:rPr lang="en-US" dirty="0" smtClean="0"/>
              <a:t>Use the stored transforms for each entity</a:t>
            </a:r>
          </a:p>
          <a:p>
            <a:r>
              <a:rPr lang="en-US" dirty="0" smtClean="0"/>
              <a:t>Allow scrubbing / rewind / fast forward</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7309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(Playback)</a:t>
            </a:r>
            <a:br>
              <a:rPr lang="en-US" dirty="0" smtClean="0"/>
            </a:br>
            <a:endParaRPr lang="en-US" dirty="0"/>
          </a:p>
        </p:txBody>
      </p:sp>
      <p:sp>
        <p:nvSpPr>
          <p:cNvPr id="3" name="Content Placeholder 2"/>
          <p:cNvSpPr>
            <a:spLocks noGrp="1"/>
          </p:cNvSpPr>
          <p:nvPr>
            <p:ph sz="quarter" idx="10"/>
          </p:nvPr>
        </p:nvSpPr>
        <p:spPr/>
        <p:txBody>
          <a:bodyPr/>
          <a:lstStyle/>
          <a:p>
            <a:pPr lvl="0"/>
            <a:r>
              <a:rPr lang="en-US" dirty="0" smtClean="0"/>
              <a:t>Entities (re-use those in paused </a:t>
            </a:r>
            <a:r>
              <a:rPr lang="en-US" dirty="0" err="1" smtClean="0"/>
              <a:t>sim</a:t>
            </a:r>
            <a:r>
              <a:rPr lang="en-US" dirty="0" smtClean="0"/>
              <a:t>):</a:t>
            </a:r>
            <a:endParaRPr lang="en-US" dirty="0"/>
          </a:p>
          <a:p>
            <a:pPr lvl="1"/>
            <a:r>
              <a:rPr lang="en-US" dirty="0"/>
              <a:t>Render</a:t>
            </a:r>
            <a:r>
              <a:rPr lang="en-US" dirty="0" smtClean="0"/>
              <a:t> using data </a:t>
            </a:r>
            <a:r>
              <a:rPr lang="en-US" dirty="0"/>
              <a:t>from the </a:t>
            </a:r>
            <a:r>
              <a:rPr lang="en-US" dirty="0" smtClean="0"/>
              <a:t>replay</a:t>
            </a:r>
          </a:p>
          <a:p>
            <a:pPr lvl="1"/>
            <a:r>
              <a:rPr lang="en-US" dirty="0"/>
              <a:t>For sub-frame blending:</a:t>
            </a:r>
            <a:endParaRPr lang="en-US" dirty="0" smtClean="0"/>
          </a:p>
          <a:p>
            <a:pPr lvl="2"/>
            <a:r>
              <a:rPr lang="en-US" dirty="0" smtClean="0"/>
              <a:t> Find matching </a:t>
            </a:r>
            <a:r>
              <a:rPr lang="en-US" dirty="0"/>
              <a:t>entity in</a:t>
            </a:r>
            <a:r>
              <a:rPr lang="en-US" dirty="0" smtClean="0"/>
              <a:t> neighboring </a:t>
            </a:r>
            <a:r>
              <a:rPr lang="en-US" dirty="0"/>
              <a:t>replay frame</a:t>
            </a:r>
            <a:endParaRPr lang="en-US" dirty="0" smtClean="0"/>
          </a:p>
          <a:p>
            <a:pPr lvl="2"/>
            <a:r>
              <a:rPr lang="en-US" dirty="0" smtClean="0"/>
              <a:t> Interpolate </a:t>
            </a:r>
            <a:r>
              <a:rPr lang="en-US" dirty="0"/>
              <a:t>data as </a:t>
            </a:r>
            <a:r>
              <a:rPr lang="en-US" dirty="0" smtClean="0"/>
              <a:t>appropriate</a:t>
            </a:r>
          </a:p>
          <a:p>
            <a:pPr lvl="3"/>
            <a:r>
              <a:rPr lang="en-US" dirty="0" smtClean="0"/>
              <a:t> </a:t>
            </a:r>
            <a:r>
              <a:rPr lang="en-US" dirty="0" err="1" smtClean="0"/>
              <a:t>Slerp</a:t>
            </a:r>
            <a:r>
              <a:rPr lang="en-US" dirty="0" smtClean="0"/>
              <a:t> </a:t>
            </a:r>
            <a:r>
              <a:rPr lang="en-US" dirty="0" err="1" smtClean="0"/>
              <a:t>quaternions</a:t>
            </a:r>
            <a:endParaRPr lang="en-US" dirty="0" smtClean="0"/>
          </a:p>
          <a:p>
            <a:pPr lvl="3"/>
            <a:r>
              <a:rPr lang="en-US" dirty="0" smtClean="0"/>
              <a:t> Lerp vectors</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8531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Entity Lifetimes (1)</a:t>
            </a:r>
            <a:br>
              <a:rPr lang="en-US" dirty="0" smtClean="0"/>
            </a:br>
            <a:endParaRPr lang="en-US" dirty="0"/>
          </a:p>
        </p:txBody>
      </p:sp>
      <p:sp>
        <p:nvSpPr>
          <p:cNvPr id="3" name="Content Placeholder 2"/>
          <p:cNvSpPr>
            <a:spLocks noGrp="1"/>
          </p:cNvSpPr>
          <p:nvPr>
            <p:ph sz="quarter" idx="10"/>
          </p:nvPr>
        </p:nvSpPr>
        <p:spPr/>
        <p:txBody>
          <a:bodyPr/>
          <a:lstStyle/>
          <a:p>
            <a:pPr lvl="0"/>
            <a:r>
              <a:rPr lang="en-US" dirty="0" smtClean="0"/>
              <a:t>Entity didn’t exist at 1</a:t>
            </a:r>
            <a:r>
              <a:rPr lang="en-US" baseline="30000" dirty="0" smtClean="0"/>
              <a:t>st</a:t>
            </a:r>
            <a:r>
              <a:rPr lang="en-US" dirty="0" smtClean="0"/>
              <a:t> frame of replay?</a:t>
            </a:r>
          </a:p>
          <a:p>
            <a:pPr lvl="1"/>
            <a:r>
              <a:rPr lang="en-US" dirty="0" smtClean="0"/>
              <a:t>Was spawned during replay</a:t>
            </a:r>
          </a:p>
          <a:p>
            <a:pPr lvl="1"/>
            <a:r>
              <a:rPr lang="en-US" dirty="0" smtClean="0"/>
              <a:t>Exists at end (so in current simulation)</a:t>
            </a:r>
          </a:p>
          <a:p>
            <a:pPr lvl="1"/>
            <a:r>
              <a:rPr lang="en-US" dirty="0" smtClean="0"/>
              <a:t>If not stored in current frame - </a:t>
            </a:r>
            <a:r>
              <a:rPr lang="en-US" dirty="0"/>
              <a:t>don’t </a:t>
            </a:r>
            <a:r>
              <a:rPr lang="en-US" dirty="0" smtClean="0"/>
              <a:t>draw it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85313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contents:</a:t>
            </a:r>
            <a:br>
              <a:rPr lang="en-US" dirty="0" smtClean="0"/>
            </a:br>
            <a:endParaRPr lang="en-US" dirty="0"/>
          </a:p>
        </p:txBody>
      </p:sp>
      <p:sp>
        <p:nvSpPr>
          <p:cNvPr id="3" name="Content Placeholder 2"/>
          <p:cNvSpPr>
            <a:spLocks noGrp="1"/>
          </p:cNvSpPr>
          <p:nvPr>
            <p:ph sz="quarter" idx="10"/>
          </p:nvPr>
        </p:nvSpPr>
        <p:spPr/>
        <p:txBody>
          <a:bodyPr/>
          <a:lstStyle/>
          <a:p>
            <a:pPr lvl="0"/>
            <a:r>
              <a:rPr lang="en-US" dirty="0" smtClean="0"/>
              <a:t>What is a “</a:t>
            </a:r>
            <a:r>
              <a:rPr lang="en-US" dirty="0" err="1" smtClean="0"/>
              <a:t>Rewindable</a:t>
            </a:r>
            <a:r>
              <a:rPr lang="en-US" dirty="0" smtClean="0"/>
              <a:t> Replay” system?</a:t>
            </a:r>
          </a:p>
          <a:p>
            <a:pPr lvl="0"/>
            <a:r>
              <a:rPr lang="en-US" dirty="0" smtClean="0"/>
              <a:t>How to implement one for debugging</a:t>
            </a:r>
          </a:p>
          <a:p>
            <a:r>
              <a:rPr lang="en-US" dirty="0" smtClean="0"/>
              <a:t>How to use it</a:t>
            </a:r>
          </a:p>
          <a:p>
            <a:r>
              <a:rPr lang="en-US" dirty="0" smtClean="0"/>
              <a:t>How to make it shippable</a:t>
            </a:r>
          </a:p>
          <a:p>
            <a:r>
              <a:rPr lang="en-US" dirty="0" smtClean="0"/>
              <a:t>Questions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570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Entity Lifetimes (2)</a:t>
            </a:r>
            <a:br>
              <a:rPr lang="en-US" dirty="0" smtClean="0"/>
            </a:br>
            <a:endParaRPr lang="en-US" dirty="0"/>
          </a:p>
        </p:txBody>
      </p:sp>
      <p:sp>
        <p:nvSpPr>
          <p:cNvPr id="3" name="Content Placeholder 2"/>
          <p:cNvSpPr>
            <a:spLocks noGrp="1"/>
          </p:cNvSpPr>
          <p:nvPr>
            <p:ph sz="quarter" idx="10"/>
          </p:nvPr>
        </p:nvSpPr>
        <p:spPr/>
        <p:txBody>
          <a:bodyPr/>
          <a:lstStyle/>
          <a:p>
            <a:pPr lvl="0"/>
            <a:r>
              <a:rPr lang="en-US" dirty="0" smtClean="0"/>
              <a:t>Entity </a:t>
            </a:r>
            <a:r>
              <a:rPr lang="en-US" dirty="0" err="1" smtClean="0"/>
              <a:t>unspawned</a:t>
            </a:r>
            <a:r>
              <a:rPr lang="en-US" dirty="0" smtClean="0"/>
              <a:t> before end of replay:</a:t>
            </a:r>
          </a:p>
          <a:p>
            <a:pPr lvl="1"/>
            <a:r>
              <a:rPr lang="en-US" dirty="0" smtClean="0"/>
              <a:t>There’s no entity to reuse…</a:t>
            </a:r>
          </a:p>
          <a:p>
            <a:pPr lvl="2"/>
            <a:r>
              <a:rPr lang="en-US" dirty="0" smtClean="0"/>
              <a:t> Show a debug </a:t>
            </a:r>
            <a:r>
              <a:rPr lang="en-US" dirty="0"/>
              <a:t>draw </a:t>
            </a:r>
            <a:r>
              <a:rPr lang="en-US" dirty="0" smtClean="0"/>
              <a:t>representation</a:t>
            </a:r>
          </a:p>
          <a:p>
            <a:pPr lvl="2"/>
            <a:r>
              <a:rPr lang="en-US" dirty="0" smtClean="0"/>
              <a:t> Re-create entity (using the </a:t>
            </a:r>
            <a:r>
              <a:rPr lang="en-US" dirty="0"/>
              <a:t>same mesh)</a:t>
            </a:r>
            <a:endParaRPr lang="en-US" dirty="0" smtClean="0"/>
          </a:p>
          <a:p>
            <a:pPr lvl="3"/>
            <a:r>
              <a:rPr lang="en-US" dirty="0" smtClean="0"/>
              <a:t> Harder if you already unloaded the assets…</a:t>
            </a:r>
          </a:p>
          <a:p>
            <a:pPr lvl="4"/>
            <a:r>
              <a:rPr lang="en-US" dirty="0" smtClean="0"/>
              <a:t> Re-use a similar asset?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014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Replay – what is it good for?</a:t>
            </a:r>
          </a:p>
        </p:txBody>
      </p:sp>
      <p:sp>
        <p:nvSpPr>
          <p:cNvPr id="3" name="Content Placeholder 2"/>
          <p:cNvSpPr>
            <a:spLocks noGrp="1"/>
          </p:cNvSpPr>
          <p:nvPr>
            <p:ph sz="quarter" idx="10"/>
          </p:nvPr>
        </p:nvSpPr>
        <p:spPr/>
        <p:txBody>
          <a:bodyPr/>
          <a:lstStyle/>
          <a:p>
            <a:r>
              <a:rPr lang="en-US" dirty="0" smtClean="0"/>
              <a:t>Combine with good in-game diagnostics</a:t>
            </a:r>
          </a:p>
          <a:p>
            <a:pPr lvl="1"/>
            <a:r>
              <a:rPr lang="en-US" dirty="0" smtClean="0"/>
              <a:t>E.g. Lots of Debug Draw</a:t>
            </a:r>
          </a:p>
          <a:p>
            <a:pPr lvl="0"/>
            <a:r>
              <a:rPr lang="en-US" dirty="0" smtClean="0"/>
              <a:t>Temporal </a:t>
            </a:r>
            <a:r>
              <a:rPr lang="en-US" dirty="0"/>
              <a:t>Debugging</a:t>
            </a:r>
          </a:p>
          <a:p>
            <a:pPr lvl="1"/>
            <a:r>
              <a:rPr lang="en-US" dirty="0"/>
              <a:t>Anything that occurred in the </a:t>
            </a:r>
            <a:r>
              <a:rPr lang="en-US" dirty="0" smtClean="0"/>
              <a:t>past</a:t>
            </a:r>
          </a:p>
          <a:p>
            <a:pPr lvl="1"/>
            <a:r>
              <a:rPr lang="en-US" dirty="0" smtClean="0"/>
              <a:t>Understanding how things change over time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187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Replay – what is it good for?</a:t>
            </a:r>
          </a:p>
        </p:txBody>
      </p:sp>
      <p:sp>
        <p:nvSpPr>
          <p:cNvPr id="3" name="Content Placeholder 2"/>
          <p:cNvSpPr>
            <a:spLocks noGrp="1"/>
          </p:cNvSpPr>
          <p:nvPr>
            <p:ph sz="quarter" idx="10"/>
          </p:nvPr>
        </p:nvSpPr>
        <p:spPr/>
        <p:txBody>
          <a:bodyPr/>
          <a:lstStyle/>
          <a:p>
            <a:pPr lvl="0"/>
            <a:r>
              <a:rPr lang="en-US" dirty="0" smtClean="0"/>
              <a:t>Temporal Debugging examples:</a:t>
            </a:r>
          </a:p>
          <a:p>
            <a:pPr lvl="1"/>
            <a:r>
              <a:rPr lang="en-US" dirty="0" smtClean="0"/>
              <a:t>AI </a:t>
            </a:r>
            <a:r>
              <a:rPr lang="en-US" dirty="0"/>
              <a:t>decision making, </a:t>
            </a:r>
            <a:r>
              <a:rPr lang="en-US" dirty="0" err="1"/>
              <a:t>pathfinding</a:t>
            </a:r>
            <a:r>
              <a:rPr lang="en-US" dirty="0"/>
              <a:t>, etc.</a:t>
            </a:r>
          </a:p>
          <a:p>
            <a:pPr lvl="1"/>
            <a:r>
              <a:rPr lang="en-US" dirty="0"/>
              <a:t>Physics </a:t>
            </a:r>
            <a:r>
              <a:rPr lang="en-US" dirty="0" smtClean="0"/>
              <a:t>collisions / reactions</a:t>
            </a:r>
            <a:endParaRPr lang="en-US" dirty="0"/>
          </a:p>
          <a:p>
            <a:pPr lvl="1"/>
            <a:r>
              <a:rPr lang="en-US" dirty="0"/>
              <a:t>Gameplay actions</a:t>
            </a:r>
          </a:p>
          <a:p>
            <a:pPr lvl="1"/>
            <a:r>
              <a:rPr lang="en-US" dirty="0"/>
              <a:t>Animation</a:t>
            </a:r>
          </a:p>
          <a:p>
            <a:pPr lvl="1"/>
            <a:r>
              <a:rPr lang="en-US" dirty="0"/>
              <a:t>Multiplayer </a:t>
            </a:r>
            <a:r>
              <a:rPr lang="en-US" dirty="0" smtClean="0"/>
              <a:t>replication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187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 Traditional debugging tools</a:t>
            </a:r>
            <a:endParaRPr lang="en-US" dirty="0"/>
          </a:p>
        </p:txBody>
      </p:sp>
      <p:sp>
        <p:nvSpPr>
          <p:cNvPr id="3" name="Content Placeholder 2"/>
          <p:cNvSpPr>
            <a:spLocks noGrp="1"/>
          </p:cNvSpPr>
          <p:nvPr>
            <p:ph sz="quarter" idx="10"/>
          </p:nvPr>
        </p:nvSpPr>
        <p:spPr/>
        <p:txBody>
          <a:bodyPr/>
          <a:lstStyle/>
          <a:p>
            <a:pPr lvl="0"/>
            <a:r>
              <a:rPr lang="en-US" dirty="0" smtClean="0"/>
              <a:t>Visual Studio etc.</a:t>
            </a:r>
            <a:endParaRPr lang="en-US" dirty="0"/>
          </a:p>
          <a:p>
            <a:pPr lvl="1"/>
            <a:r>
              <a:rPr lang="en-US" dirty="0" smtClean="0"/>
              <a:t>Good for </a:t>
            </a:r>
            <a:r>
              <a:rPr lang="en-US" dirty="0"/>
              <a:t>low-level </a:t>
            </a:r>
            <a:r>
              <a:rPr lang="en-US" dirty="0" smtClean="0"/>
              <a:t>debugging…</a:t>
            </a:r>
          </a:p>
          <a:p>
            <a:pPr lvl="1"/>
            <a:r>
              <a:rPr lang="en-US" dirty="0" smtClean="0"/>
              <a:t>Terrible for higher-level debugging</a:t>
            </a:r>
            <a:endParaRPr lang="en-US" dirty="0"/>
          </a:p>
          <a:p>
            <a:pPr lvl="2"/>
            <a:r>
              <a:rPr lang="en-US" dirty="0" smtClean="0"/>
              <a:t> Slow </a:t>
            </a:r>
            <a:r>
              <a:rPr lang="en-US" dirty="0"/>
              <a:t>to get a </a:t>
            </a:r>
            <a:r>
              <a:rPr lang="en-US" dirty="0" smtClean="0"/>
              <a:t>bigger picture view</a:t>
            </a:r>
            <a:endParaRPr lang="en-US" dirty="0"/>
          </a:p>
          <a:p>
            <a:pPr lvl="2"/>
            <a:r>
              <a:rPr lang="en-US" dirty="0" smtClean="0"/>
              <a:t> Only </a:t>
            </a:r>
            <a:r>
              <a:rPr lang="en-US" dirty="0"/>
              <a:t>show the “now”</a:t>
            </a:r>
          </a:p>
          <a:p>
            <a:pPr lvl="2"/>
            <a:r>
              <a:rPr lang="en-US" dirty="0" smtClean="0"/>
              <a:t> Very </a:t>
            </a:r>
            <a:r>
              <a:rPr lang="en-US" dirty="0"/>
              <a:t>unfriendly for non-programmers</a:t>
            </a:r>
          </a:p>
          <a:p>
            <a:pPr lvl="2"/>
            <a:r>
              <a:rPr lang="en-US" dirty="0" smtClean="0"/>
              <a:t> Particularly </a:t>
            </a:r>
            <a:r>
              <a:rPr lang="en-US" dirty="0"/>
              <a:t>poor with optimized code</a:t>
            </a:r>
          </a:p>
          <a:p>
            <a:pPr lvl="0" indent="0">
              <a:buNone/>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052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 Traditional debugging tools</a:t>
            </a:r>
            <a:endParaRPr lang="en-US" dirty="0"/>
          </a:p>
        </p:txBody>
      </p:sp>
      <p:sp>
        <p:nvSpPr>
          <p:cNvPr id="3" name="Content Placeholder 2"/>
          <p:cNvSpPr>
            <a:spLocks noGrp="1"/>
          </p:cNvSpPr>
          <p:nvPr>
            <p:ph sz="quarter" idx="10"/>
          </p:nvPr>
        </p:nvSpPr>
        <p:spPr/>
        <p:txBody>
          <a:bodyPr/>
          <a:lstStyle/>
          <a:p>
            <a:pPr lvl="0"/>
            <a:r>
              <a:rPr lang="en-US" dirty="0" smtClean="0"/>
              <a:t>Log Files / TTY</a:t>
            </a:r>
            <a:endParaRPr lang="en-US" dirty="0"/>
          </a:p>
          <a:p>
            <a:pPr lvl="1"/>
            <a:r>
              <a:rPr lang="en-US" dirty="0" smtClean="0"/>
              <a:t>Provide a partial history of what happened</a:t>
            </a:r>
          </a:p>
          <a:p>
            <a:pPr lvl="1"/>
            <a:r>
              <a:rPr lang="en-US" dirty="0" smtClean="0"/>
              <a:t>Hard to:</a:t>
            </a:r>
          </a:p>
          <a:p>
            <a:pPr lvl="2"/>
            <a:r>
              <a:rPr lang="en-US" dirty="0" smtClean="0"/>
              <a:t> Parse hundreds of pages of these</a:t>
            </a:r>
          </a:p>
          <a:p>
            <a:pPr lvl="2"/>
            <a:r>
              <a:rPr lang="en-US" dirty="0" smtClean="0"/>
              <a:t> Visualize game state in 3D</a:t>
            </a:r>
          </a:p>
          <a:p>
            <a:pPr lvl="2"/>
            <a:r>
              <a:rPr lang="en-US" dirty="0" smtClean="0"/>
              <a:t> Associate with in-game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204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Gameplay</a:t>
            </a:r>
            <a:r>
              <a:rPr lang="en-US" dirty="0" smtClean="0"/>
              <a:t> debugging advice</a:t>
            </a:r>
            <a:endParaRPr lang="en-US" dirty="0"/>
          </a:p>
        </p:txBody>
      </p:sp>
      <p:sp>
        <p:nvSpPr>
          <p:cNvPr id="3" name="Content Placeholder 2"/>
          <p:cNvSpPr>
            <a:spLocks noGrp="1"/>
          </p:cNvSpPr>
          <p:nvPr>
            <p:ph sz="quarter" idx="10"/>
          </p:nvPr>
        </p:nvSpPr>
        <p:spPr/>
        <p:txBody>
          <a:bodyPr/>
          <a:lstStyle/>
          <a:p>
            <a:r>
              <a:rPr lang="en-US" dirty="0" smtClean="0"/>
              <a:t>Use </a:t>
            </a:r>
            <a:r>
              <a:rPr lang="en-US" dirty="0"/>
              <a:t>higher </a:t>
            </a:r>
            <a:r>
              <a:rPr lang="en-US" dirty="0" smtClean="0"/>
              <a:t>level tools / viewers!</a:t>
            </a:r>
          </a:p>
          <a:p>
            <a:r>
              <a:rPr lang="en-US" dirty="0" smtClean="0"/>
              <a:t>E.g. a Video Replay System.</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204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 Example</a:t>
            </a:r>
            <a:endParaRPr lang="en-US" dirty="0"/>
          </a:p>
        </p:txBody>
      </p:sp>
      <p:sp>
        <p:nvSpPr>
          <p:cNvPr id="3" name="Content Placeholder 2"/>
          <p:cNvSpPr>
            <a:spLocks noGrp="1"/>
          </p:cNvSpPr>
          <p:nvPr>
            <p:ph sz="quarter" idx="10"/>
          </p:nvPr>
        </p:nvSpPr>
        <p:spPr/>
        <p:txBody>
          <a:bodyPr/>
          <a:lstStyle/>
          <a:p>
            <a:endParaRPr lang="en-US" dirty="0" smtClean="0">
              <a:hlinkClick r:id="rId3" action="ppaction://hlinkfile"/>
            </a:endParaRPr>
          </a:p>
          <a:p>
            <a:endParaRPr lang="en-US" dirty="0" smtClean="0">
              <a:hlinkClick r:id="rId3" action="ppaction://hlinkfile"/>
            </a:endParaRPr>
          </a:p>
          <a:p>
            <a:r>
              <a:rPr lang="en-US" dirty="0" smtClean="0">
                <a:hlinkClick r:id="rId4"/>
              </a:rPr>
              <a:t>http://youtu.be/jUpTGeszM4o</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8824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usage</a:t>
            </a:r>
            <a:endParaRPr lang="en-US" dirty="0"/>
          </a:p>
        </p:txBody>
      </p:sp>
      <p:sp>
        <p:nvSpPr>
          <p:cNvPr id="3" name="Content Placeholder 2"/>
          <p:cNvSpPr>
            <a:spLocks noGrp="1"/>
          </p:cNvSpPr>
          <p:nvPr>
            <p:ph sz="quarter" idx="10"/>
          </p:nvPr>
        </p:nvSpPr>
        <p:spPr/>
        <p:txBody>
          <a:bodyPr/>
          <a:lstStyle/>
          <a:p>
            <a:pPr lvl="0"/>
            <a:r>
              <a:rPr lang="en-US" dirty="0"/>
              <a:t>Anything &gt; 1MB can give a “useful” replay</a:t>
            </a:r>
          </a:p>
          <a:p>
            <a:pPr lvl="0"/>
            <a:r>
              <a:rPr lang="en-US" dirty="0"/>
              <a:t>To find more memory:</a:t>
            </a:r>
          </a:p>
          <a:p>
            <a:pPr lvl="1"/>
            <a:r>
              <a:rPr lang="en-US" dirty="0"/>
              <a:t>On PC you probably have plenty.</a:t>
            </a:r>
          </a:p>
          <a:p>
            <a:pPr lvl="1"/>
            <a:r>
              <a:rPr lang="en-US" dirty="0"/>
              <a:t>On Consoles</a:t>
            </a:r>
          </a:p>
          <a:p>
            <a:pPr lvl="2"/>
            <a:r>
              <a:rPr lang="en-US" dirty="0" smtClean="0"/>
              <a:t> Use </a:t>
            </a:r>
            <a:r>
              <a:rPr lang="en-US" dirty="0"/>
              <a:t>the extra </a:t>
            </a:r>
            <a:r>
              <a:rPr lang="en-US" dirty="0" err="1"/>
              <a:t>devkit</a:t>
            </a:r>
            <a:r>
              <a:rPr lang="en-US" dirty="0"/>
              <a:t> memory…</a:t>
            </a:r>
          </a:p>
          <a:p>
            <a:pPr lvl="2"/>
            <a:r>
              <a:rPr lang="en-US" dirty="0" smtClean="0"/>
              <a:t> Only </a:t>
            </a:r>
            <a:r>
              <a:rPr lang="en-US" dirty="0"/>
              <a:t>store a small buffer, stream the rest to disk or over the network to your PC</a:t>
            </a:r>
            <a:r>
              <a:rPr lang="en-US" dirty="0" smtClean="0"/>
              <a:t>.</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8931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you’re still short of memory…</a:t>
            </a:r>
          </a:p>
        </p:txBody>
      </p:sp>
      <p:sp>
        <p:nvSpPr>
          <p:cNvPr id="3" name="Content Placeholder 2"/>
          <p:cNvSpPr>
            <a:spLocks noGrp="1"/>
          </p:cNvSpPr>
          <p:nvPr>
            <p:ph sz="quarter" idx="10"/>
          </p:nvPr>
        </p:nvSpPr>
        <p:spPr/>
        <p:txBody>
          <a:bodyPr/>
          <a:lstStyle/>
          <a:p>
            <a:pPr lvl="0"/>
            <a:r>
              <a:rPr lang="en-US" dirty="0"/>
              <a:t>Store less stuff…</a:t>
            </a:r>
          </a:p>
          <a:p>
            <a:pPr lvl="0"/>
            <a:r>
              <a:rPr lang="en-US" dirty="0"/>
              <a:t>Compress / Quantize data</a:t>
            </a:r>
          </a:p>
          <a:p>
            <a:pPr lvl="0"/>
            <a:r>
              <a:rPr lang="en-US" dirty="0"/>
              <a:t>Store only every N frames</a:t>
            </a:r>
            <a:endParaRPr lang="en-US" dirty="0" smtClean="0"/>
          </a:p>
          <a:p>
            <a:pPr lvl="1"/>
            <a:r>
              <a:rPr lang="en-US" dirty="0" smtClean="0"/>
              <a:t>Can be variable, and on a per entity basis</a:t>
            </a:r>
          </a:p>
          <a:p>
            <a:pPr lvl="2"/>
            <a:r>
              <a:rPr lang="en-US" dirty="0" smtClean="0"/>
              <a:t> Does add a lot of complexity…</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493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a:t>
            </a:r>
            <a:r>
              <a:rPr lang="en-US" dirty="0" smtClean="0"/>
              <a:t> Extensions</a:t>
            </a:r>
            <a:endParaRPr lang="en-US" dirty="0"/>
          </a:p>
        </p:txBody>
      </p:sp>
      <p:sp>
        <p:nvSpPr>
          <p:cNvPr id="3" name="Content Placeholder 2"/>
          <p:cNvSpPr>
            <a:spLocks noGrp="1"/>
          </p:cNvSpPr>
          <p:nvPr>
            <p:ph sz="quarter" idx="10"/>
          </p:nvPr>
        </p:nvSpPr>
        <p:spPr/>
        <p:txBody>
          <a:bodyPr/>
          <a:lstStyle/>
          <a:p>
            <a:pPr lvl="0"/>
            <a:r>
              <a:rPr lang="en-US" dirty="0"/>
              <a:t>Debug draw “</a:t>
            </a:r>
            <a:r>
              <a:rPr lang="en-US" dirty="0" smtClean="0"/>
              <a:t>channels”</a:t>
            </a:r>
          </a:p>
          <a:p>
            <a:pPr lvl="1"/>
            <a:r>
              <a:rPr lang="en-US" dirty="0" smtClean="0"/>
              <a:t>E.g. AI, Physics, Animation</a:t>
            </a:r>
          </a:p>
          <a:p>
            <a:pPr lvl="1"/>
            <a:r>
              <a:rPr lang="en-US" dirty="0" smtClean="0"/>
              <a:t>Always stored, but only displayed as required</a:t>
            </a:r>
          </a:p>
          <a:p>
            <a:pPr lvl="0"/>
            <a:r>
              <a:rPr lang="en-US" dirty="0"/>
              <a:t>Serialize entire </a:t>
            </a:r>
            <a:r>
              <a:rPr lang="en-US" dirty="0" smtClean="0"/>
              <a:t>entity</a:t>
            </a:r>
          </a:p>
          <a:p>
            <a:pPr lvl="1"/>
            <a:r>
              <a:rPr lang="en-US" dirty="0" smtClean="0"/>
              <a:t>Less reliant on debug draw</a:t>
            </a:r>
          </a:p>
          <a:p>
            <a:pPr lvl="1"/>
            <a:r>
              <a:rPr lang="en-US" dirty="0" smtClean="0"/>
              <a:t>Can allow for </a:t>
            </a:r>
            <a:r>
              <a:rPr lang="en-US" dirty="0"/>
              <a:t>lower-level </a:t>
            </a:r>
            <a:r>
              <a:rPr lang="en-US" dirty="0" smtClean="0"/>
              <a:t>debugging too</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8674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 name="Content Placeholder 2"/>
          <p:cNvSpPr>
            <a:spLocks noGrp="1"/>
          </p:cNvSpPr>
          <p:nvPr>
            <p:ph sz="quarter" idx="10"/>
          </p:nvPr>
        </p:nvSpPr>
        <p:spPr>
          <a:xfrm>
            <a:off x="533400" y="1504950"/>
            <a:ext cx="8077200" cy="2743200"/>
          </a:xfrm>
        </p:spPr>
        <p:txBody>
          <a:bodyPr/>
          <a:lstStyle/>
          <a:p>
            <a:pPr lvl="0" indent="0" algn="ctr">
              <a:buNone/>
            </a:pPr>
            <a:r>
              <a:rPr lang="en-US" dirty="0" smtClean="0"/>
              <a:t>But first, a quick intro to me</a:t>
            </a:r>
            <a:endParaRPr lang="en-US" dirty="0"/>
          </a:p>
          <a:p>
            <a:pPr lvl="0"/>
            <a:endParaRPr lang="en-US" dirty="0" smtClean="0"/>
          </a:p>
          <a:p>
            <a:pPr lvl="0"/>
            <a:endParaRPr lang="en-US" dirty="0" smtClean="0"/>
          </a:p>
          <a:p>
            <a:pPr lvl="0"/>
            <a:endParaRPr lang="en-US" dirty="0"/>
          </a:p>
          <a:p>
            <a:pPr lvl="0" indent="0" algn="ctr">
              <a:buNone/>
            </a:pPr>
            <a:r>
              <a:rPr lang="en-US" dirty="0" smtClean="0"/>
              <a:t>I’ve worked on a bunch of games</a:t>
            </a:r>
          </a:p>
        </p:txBody>
      </p:sp>
      <p:pic>
        <p:nvPicPr>
          <p:cNvPr id="1047" name="Picture 23" descr="G:\perforce\dev\xcom\branches\mwesley\GDC2013Talk\GameCovers\BattalionWars.jp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661436" y="530352"/>
            <a:ext cx="1827937" cy="256032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40" name="Picture 16" descr="G:\perforce\dev\xcom\branches\mwesley\GDC2013Talk\GameCovers\BurnoutCover.jp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4581" y="528918"/>
            <a:ext cx="1776222" cy="256032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46" name="Picture 22" descr="G:\perforce\dev\xcom\branches\mwesley\GDC2013Talk\GameCovers\MaxPayne2.jpg"/>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449824" y="530352"/>
            <a:ext cx="1812429" cy="256032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45" name="Picture 21" descr="G:\perforce\dev\xcom\branches\mwesley\GDC2013Talk\GameCovers\ReignOfFire.jpg"/>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865376" y="530352"/>
            <a:ext cx="1804224" cy="256032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48" name="Picture 24" descr="G:\perforce\dev\xcom\branches\mwesley\GDC2013Talk\GameCovers\Manhunt2.jpg"/>
          <p:cNvPicPr>
            <a:picLocks noChangeAspect="1" noChangeArrowheads="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242048" y="530352"/>
            <a:ext cx="1804098" cy="256032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52" name="Picture 28" descr="G:\perforce\dev\xcom\branches\mwesley\GDC2013Talk\GameCovers\NFSTheRun.jpg"/>
          <p:cNvPicPr>
            <a:picLocks noChangeAspect="1" noChangeArrowheads="1"/>
          </p:cNvPicPr>
          <p:nvPr/>
        </p:nvPicPr>
        <p:blipFill>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449824" y="2468880"/>
            <a:ext cx="1816228" cy="256032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50" name="Picture 26" descr="G:\perforce\dev\xcom\branches\mwesley\GDC2013Talk\GameCovers\skate2.jpg"/>
          <p:cNvPicPr>
            <a:picLocks noChangeAspect="1" noChangeArrowheads="1"/>
          </p:cNvPicPr>
          <p:nvPr/>
        </p:nvPicPr>
        <p:blipFill>
          <a:blip r:embed="rId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865376" y="2468880"/>
            <a:ext cx="1804100" cy="256032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51" name="Picture 27" descr="G:\perforce\dev\xcom\branches\mwesley\GDC2013Talk\GameCovers\skate3.jpg"/>
          <p:cNvPicPr>
            <a:picLocks noChangeAspect="1" noChangeArrowheads="1"/>
          </p:cNvPicPr>
          <p:nvPr/>
        </p:nvPicPr>
        <p:blipFill>
          <a:blip r:embed="rId1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657600" y="2468880"/>
            <a:ext cx="1812429" cy="256032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53" name="Picture 29" descr="G:\perforce\dev\xcom\branches\mwesley\GDC2013Talk\GameCovers\BioInfinite.jpg"/>
          <p:cNvPicPr>
            <a:picLocks noChangeAspect="1" noChangeArrowheads="1"/>
          </p:cNvPicPr>
          <p:nvPr/>
        </p:nvPicPr>
        <p:blipFill>
          <a:blip r:embed="rId11">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242048" y="2468880"/>
            <a:ext cx="1804224" cy="256032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49" name="Picture 25" descr="G:\perforce\dev\xcom\branches\mwesley\GDC2013Talk\GameCovers\skate.jpg"/>
          <p:cNvPicPr>
            <a:picLocks noChangeAspect="1" noChangeArrowheads="1"/>
          </p:cNvPicPr>
          <p:nvPr/>
        </p:nvPicPr>
        <p:blipFill>
          <a:blip r:embed="rId1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3152" y="2468880"/>
            <a:ext cx="1807284" cy="256032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8807810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
                                            <p:txEl>
                                              <p:pRg st="4" end="4"/>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1040"/>
                                        </p:tgtEl>
                                        <p:attrNameLst>
                                          <p:attrName>style.visibility</p:attrName>
                                        </p:attrNameLst>
                                      </p:cBhvr>
                                      <p:to>
                                        <p:strVal val="visible"/>
                                      </p:to>
                                    </p:set>
                                    <p:anim calcmode="lin" valueType="num">
                                      <p:cBhvr additive="base">
                                        <p:cTn id="9" dur="500" fill="hold"/>
                                        <p:tgtEl>
                                          <p:spTgt spid="1040"/>
                                        </p:tgtEl>
                                        <p:attrNameLst>
                                          <p:attrName>ppt_x</p:attrName>
                                        </p:attrNameLst>
                                      </p:cBhvr>
                                      <p:tavLst>
                                        <p:tav tm="0">
                                          <p:val>
                                            <p:strVal val="1+#ppt_w/2"/>
                                          </p:val>
                                        </p:tav>
                                        <p:tav tm="100000">
                                          <p:val>
                                            <p:strVal val="#ppt_x"/>
                                          </p:val>
                                        </p:tav>
                                      </p:tavLst>
                                    </p:anim>
                                    <p:anim calcmode="lin" valueType="num">
                                      <p:cBhvr additive="base">
                                        <p:cTn id="10" dur="500" fill="hold"/>
                                        <p:tgtEl>
                                          <p:spTgt spid="1040"/>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1045"/>
                                        </p:tgtEl>
                                        <p:attrNameLst>
                                          <p:attrName>style.visibility</p:attrName>
                                        </p:attrNameLst>
                                      </p:cBhvr>
                                      <p:to>
                                        <p:strVal val="visible"/>
                                      </p:to>
                                    </p:set>
                                    <p:anim calcmode="lin" valueType="num">
                                      <p:cBhvr additive="base">
                                        <p:cTn id="14" dur="500" fill="hold"/>
                                        <p:tgtEl>
                                          <p:spTgt spid="1045"/>
                                        </p:tgtEl>
                                        <p:attrNameLst>
                                          <p:attrName>ppt_x</p:attrName>
                                        </p:attrNameLst>
                                      </p:cBhvr>
                                      <p:tavLst>
                                        <p:tav tm="0">
                                          <p:val>
                                            <p:strVal val="1+#ppt_w/2"/>
                                          </p:val>
                                        </p:tav>
                                        <p:tav tm="100000">
                                          <p:val>
                                            <p:strVal val="#ppt_x"/>
                                          </p:val>
                                        </p:tav>
                                      </p:tavLst>
                                    </p:anim>
                                    <p:anim calcmode="lin" valueType="num">
                                      <p:cBhvr additive="base">
                                        <p:cTn id="15" dur="500" fill="hold"/>
                                        <p:tgtEl>
                                          <p:spTgt spid="1045"/>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1047"/>
                                        </p:tgtEl>
                                        <p:attrNameLst>
                                          <p:attrName>style.visibility</p:attrName>
                                        </p:attrNameLst>
                                      </p:cBhvr>
                                      <p:to>
                                        <p:strVal val="visible"/>
                                      </p:to>
                                    </p:set>
                                    <p:anim calcmode="lin" valueType="num">
                                      <p:cBhvr additive="base">
                                        <p:cTn id="19" dur="500" fill="hold"/>
                                        <p:tgtEl>
                                          <p:spTgt spid="1047"/>
                                        </p:tgtEl>
                                        <p:attrNameLst>
                                          <p:attrName>ppt_x</p:attrName>
                                        </p:attrNameLst>
                                      </p:cBhvr>
                                      <p:tavLst>
                                        <p:tav tm="0">
                                          <p:val>
                                            <p:strVal val="1+#ppt_w/2"/>
                                          </p:val>
                                        </p:tav>
                                        <p:tav tm="100000">
                                          <p:val>
                                            <p:strVal val="#ppt_x"/>
                                          </p:val>
                                        </p:tav>
                                      </p:tavLst>
                                    </p:anim>
                                    <p:anim calcmode="lin" valueType="num">
                                      <p:cBhvr additive="base">
                                        <p:cTn id="20" dur="500" fill="hold"/>
                                        <p:tgtEl>
                                          <p:spTgt spid="104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1046"/>
                                        </p:tgtEl>
                                        <p:attrNameLst>
                                          <p:attrName>style.visibility</p:attrName>
                                        </p:attrNameLst>
                                      </p:cBhvr>
                                      <p:to>
                                        <p:strVal val="visible"/>
                                      </p:to>
                                    </p:set>
                                    <p:anim calcmode="lin" valueType="num">
                                      <p:cBhvr additive="base">
                                        <p:cTn id="24" dur="500" fill="hold"/>
                                        <p:tgtEl>
                                          <p:spTgt spid="1046"/>
                                        </p:tgtEl>
                                        <p:attrNameLst>
                                          <p:attrName>ppt_x</p:attrName>
                                        </p:attrNameLst>
                                      </p:cBhvr>
                                      <p:tavLst>
                                        <p:tav tm="0">
                                          <p:val>
                                            <p:strVal val="1+#ppt_w/2"/>
                                          </p:val>
                                        </p:tav>
                                        <p:tav tm="100000">
                                          <p:val>
                                            <p:strVal val="#ppt_x"/>
                                          </p:val>
                                        </p:tav>
                                      </p:tavLst>
                                    </p:anim>
                                    <p:anim calcmode="lin" valueType="num">
                                      <p:cBhvr additive="base">
                                        <p:cTn id="25" dur="500" fill="hold"/>
                                        <p:tgtEl>
                                          <p:spTgt spid="1046"/>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1048"/>
                                        </p:tgtEl>
                                        <p:attrNameLst>
                                          <p:attrName>style.visibility</p:attrName>
                                        </p:attrNameLst>
                                      </p:cBhvr>
                                      <p:to>
                                        <p:strVal val="visible"/>
                                      </p:to>
                                    </p:set>
                                    <p:anim calcmode="lin" valueType="num">
                                      <p:cBhvr additive="base">
                                        <p:cTn id="29" dur="500" fill="hold"/>
                                        <p:tgtEl>
                                          <p:spTgt spid="1048"/>
                                        </p:tgtEl>
                                        <p:attrNameLst>
                                          <p:attrName>ppt_x</p:attrName>
                                        </p:attrNameLst>
                                      </p:cBhvr>
                                      <p:tavLst>
                                        <p:tav tm="0">
                                          <p:val>
                                            <p:strVal val="1+#ppt_w/2"/>
                                          </p:val>
                                        </p:tav>
                                        <p:tav tm="100000">
                                          <p:val>
                                            <p:strVal val="#ppt_x"/>
                                          </p:val>
                                        </p:tav>
                                      </p:tavLst>
                                    </p:anim>
                                    <p:anim calcmode="lin" valueType="num">
                                      <p:cBhvr additive="base">
                                        <p:cTn id="30" dur="500" fill="hold"/>
                                        <p:tgtEl>
                                          <p:spTgt spid="1048"/>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1049"/>
                                        </p:tgtEl>
                                        <p:attrNameLst>
                                          <p:attrName>style.visibility</p:attrName>
                                        </p:attrNameLst>
                                      </p:cBhvr>
                                      <p:to>
                                        <p:strVal val="visible"/>
                                      </p:to>
                                    </p:set>
                                    <p:anim calcmode="lin" valueType="num">
                                      <p:cBhvr additive="base">
                                        <p:cTn id="34" dur="500" fill="hold"/>
                                        <p:tgtEl>
                                          <p:spTgt spid="1049"/>
                                        </p:tgtEl>
                                        <p:attrNameLst>
                                          <p:attrName>ppt_x</p:attrName>
                                        </p:attrNameLst>
                                      </p:cBhvr>
                                      <p:tavLst>
                                        <p:tav tm="0">
                                          <p:val>
                                            <p:strVal val="1+#ppt_w/2"/>
                                          </p:val>
                                        </p:tav>
                                        <p:tav tm="100000">
                                          <p:val>
                                            <p:strVal val="#ppt_x"/>
                                          </p:val>
                                        </p:tav>
                                      </p:tavLst>
                                    </p:anim>
                                    <p:anim calcmode="lin" valueType="num">
                                      <p:cBhvr additive="base">
                                        <p:cTn id="35" dur="500" fill="hold"/>
                                        <p:tgtEl>
                                          <p:spTgt spid="1049"/>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1050"/>
                                        </p:tgtEl>
                                        <p:attrNameLst>
                                          <p:attrName>style.visibility</p:attrName>
                                        </p:attrNameLst>
                                      </p:cBhvr>
                                      <p:to>
                                        <p:strVal val="visible"/>
                                      </p:to>
                                    </p:set>
                                    <p:anim calcmode="lin" valueType="num">
                                      <p:cBhvr additive="base">
                                        <p:cTn id="39" dur="500" fill="hold"/>
                                        <p:tgtEl>
                                          <p:spTgt spid="1050"/>
                                        </p:tgtEl>
                                        <p:attrNameLst>
                                          <p:attrName>ppt_x</p:attrName>
                                        </p:attrNameLst>
                                      </p:cBhvr>
                                      <p:tavLst>
                                        <p:tav tm="0">
                                          <p:val>
                                            <p:strVal val="1+#ppt_w/2"/>
                                          </p:val>
                                        </p:tav>
                                        <p:tav tm="100000">
                                          <p:val>
                                            <p:strVal val="#ppt_x"/>
                                          </p:val>
                                        </p:tav>
                                      </p:tavLst>
                                    </p:anim>
                                    <p:anim calcmode="lin" valueType="num">
                                      <p:cBhvr additive="base">
                                        <p:cTn id="40" dur="500" fill="hold"/>
                                        <p:tgtEl>
                                          <p:spTgt spid="1050"/>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1051"/>
                                        </p:tgtEl>
                                        <p:attrNameLst>
                                          <p:attrName>style.visibility</p:attrName>
                                        </p:attrNameLst>
                                      </p:cBhvr>
                                      <p:to>
                                        <p:strVal val="visible"/>
                                      </p:to>
                                    </p:set>
                                    <p:anim calcmode="lin" valueType="num">
                                      <p:cBhvr additive="base">
                                        <p:cTn id="44" dur="500" fill="hold"/>
                                        <p:tgtEl>
                                          <p:spTgt spid="1051"/>
                                        </p:tgtEl>
                                        <p:attrNameLst>
                                          <p:attrName>ppt_x</p:attrName>
                                        </p:attrNameLst>
                                      </p:cBhvr>
                                      <p:tavLst>
                                        <p:tav tm="0">
                                          <p:val>
                                            <p:strVal val="1+#ppt_w/2"/>
                                          </p:val>
                                        </p:tav>
                                        <p:tav tm="100000">
                                          <p:val>
                                            <p:strVal val="#ppt_x"/>
                                          </p:val>
                                        </p:tav>
                                      </p:tavLst>
                                    </p:anim>
                                    <p:anim calcmode="lin" valueType="num">
                                      <p:cBhvr additive="base">
                                        <p:cTn id="45" dur="500" fill="hold"/>
                                        <p:tgtEl>
                                          <p:spTgt spid="1051"/>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nodeType="afterEffect">
                                  <p:stCondLst>
                                    <p:cond delay="0"/>
                                  </p:stCondLst>
                                  <p:childTnLst>
                                    <p:set>
                                      <p:cBhvr>
                                        <p:cTn id="48" dur="1" fill="hold">
                                          <p:stCondLst>
                                            <p:cond delay="0"/>
                                          </p:stCondLst>
                                        </p:cTn>
                                        <p:tgtEl>
                                          <p:spTgt spid="1052"/>
                                        </p:tgtEl>
                                        <p:attrNameLst>
                                          <p:attrName>style.visibility</p:attrName>
                                        </p:attrNameLst>
                                      </p:cBhvr>
                                      <p:to>
                                        <p:strVal val="visible"/>
                                      </p:to>
                                    </p:set>
                                    <p:anim calcmode="lin" valueType="num">
                                      <p:cBhvr additive="base">
                                        <p:cTn id="49" dur="500" fill="hold"/>
                                        <p:tgtEl>
                                          <p:spTgt spid="1052"/>
                                        </p:tgtEl>
                                        <p:attrNameLst>
                                          <p:attrName>ppt_x</p:attrName>
                                        </p:attrNameLst>
                                      </p:cBhvr>
                                      <p:tavLst>
                                        <p:tav tm="0">
                                          <p:val>
                                            <p:strVal val="1+#ppt_w/2"/>
                                          </p:val>
                                        </p:tav>
                                        <p:tav tm="100000">
                                          <p:val>
                                            <p:strVal val="#ppt_x"/>
                                          </p:val>
                                        </p:tav>
                                      </p:tavLst>
                                    </p:anim>
                                    <p:anim calcmode="lin" valueType="num">
                                      <p:cBhvr additive="base">
                                        <p:cTn id="50" dur="500" fill="hold"/>
                                        <p:tgtEl>
                                          <p:spTgt spid="1052"/>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2" presetClass="entr" presetSubtype="2" fill="hold" nodeType="afterEffect">
                                  <p:stCondLst>
                                    <p:cond delay="0"/>
                                  </p:stCondLst>
                                  <p:childTnLst>
                                    <p:set>
                                      <p:cBhvr>
                                        <p:cTn id="53" dur="1" fill="hold">
                                          <p:stCondLst>
                                            <p:cond delay="0"/>
                                          </p:stCondLst>
                                        </p:cTn>
                                        <p:tgtEl>
                                          <p:spTgt spid="1053"/>
                                        </p:tgtEl>
                                        <p:attrNameLst>
                                          <p:attrName>style.visibility</p:attrName>
                                        </p:attrNameLst>
                                      </p:cBhvr>
                                      <p:to>
                                        <p:strVal val="visible"/>
                                      </p:to>
                                    </p:set>
                                    <p:anim calcmode="lin" valueType="num">
                                      <p:cBhvr additive="base">
                                        <p:cTn id="54" dur="500" fill="hold"/>
                                        <p:tgtEl>
                                          <p:spTgt spid="1053"/>
                                        </p:tgtEl>
                                        <p:attrNameLst>
                                          <p:attrName>ppt_x</p:attrName>
                                        </p:attrNameLst>
                                      </p:cBhvr>
                                      <p:tavLst>
                                        <p:tav tm="0">
                                          <p:val>
                                            <p:strVal val="1+#ppt_w/2"/>
                                          </p:val>
                                        </p:tav>
                                        <p:tav tm="100000">
                                          <p:val>
                                            <p:strVal val="#ppt_x"/>
                                          </p:val>
                                        </p:tav>
                                      </p:tavLst>
                                    </p:anim>
                                    <p:anim calcmode="lin" valueType="num">
                                      <p:cBhvr additive="base">
                                        <p:cTn id="55" dur="500" fill="hold"/>
                                        <p:tgtEl>
                                          <p:spTgt spid="1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a:t>
            </a:r>
            <a:r>
              <a:rPr lang="en-US" dirty="0" smtClean="0"/>
              <a:t> Extensions Continued…</a:t>
            </a:r>
            <a:endParaRPr lang="en-US" dirty="0"/>
          </a:p>
        </p:txBody>
      </p:sp>
      <p:sp>
        <p:nvSpPr>
          <p:cNvPr id="3" name="Content Placeholder 2"/>
          <p:cNvSpPr>
            <a:spLocks noGrp="1"/>
          </p:cNvSpPr>
          <p:nvPr>
            <p:ph sz="quarter" idx="10"/>
          </p:nvPr>
        </p:nvSpPr>
        <p:spPr/>
        <p:txBody>
          <a:bodyPr/>
          <a:lstStyle/>
          <a:p>
            <a:pPr lvl="0"/>
            <a:r>
              <a:rPr lang="en-US" dirty="0" smtClean="0"/>
              <a:t>Save </a:t>
            </a:r>
            <a:r>
              <a:rPr lang="en-US" dirty="0"/>
              <a:t>/</a:t>
            </a:r>
            <a:r>
              <a:rPr lang="en-US" dirty="0" smtClean="0"/>
              <a:t> Load replays</a:t>
            </a:r>
          </a:p>
          <a:p>
            <a:pPr lvl="1"/>
            <a:r>
              <a:rPr lang="en-US" dirty="0" smtClean="0"/>
              <a:t>Attach </a:t>
            </a:r>
            <a:r>
              <a:rPr lang="en-US" dirty="0"/>
              <a:t>to bug reports etc</a:t>
            </a:r>
            <a:r>
              <a:rPr lang="en-US" dirty="0" smtClean="0"/>
              <a:t>.</a:t>
            </a:r>
          </a:p>
          <a:p>
            <a:pPr lvl="1"/>
            <a:r>
              <a:rPr lang="en-US" dirty="0" smtClean="0"/>
              <a:t>Great for hard/slow to repro issues</a:t>
            </a:r>
          </a:p>
          <a:p>
            <a:pPr lvl="0"/>
            <a:r>
              <a:rPr lang="en-US" dirty="0"/>
              <a:t>Export replays live to an external </a:t>
            </a:r>
            <a:r>
              <a:rPr lang="en-US" dirty="0" smtClean="0"/>
              <a:t>viewer</a:t>
            </a:r>
          </a:p>
          <a:p>
            <a:pPr lvl="1"/>
            <a:r>
              <a:rPr lang="en-US" dirty="0" smtClean="0"/>
              <a:t>Provide a better GUI outside of game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8674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wanted to ship it…</a:t>
            </a:r>
          </a:p>
        </p:txBody>
      </p:sp>
      <p:sp>
        <p:nvSpPr>
          <p:cNvPr id="3" name="Content Placeholder 2"/>
          <p:cNvSpPr>
            <a:spLocks noGrp="1"/>
          </p:cNvSpPr>
          <p:nvPr>
            <p:ph sz="quarter" idx="10"/>
          </p:nvPr>
        </p:nvSpPr>
        <p:spPr/>
        <p:txBody>
          <a:bodyPr/>
          <a:lstStyle/>
          <a:p>
            <a:pPr lvl="0"/>
            <a:r>
              <a:rPr lang="en-US" dirty="0"/>
              <a:t>Someone will always request this…</a:t>
            </a:r>
          </a:p>
          <a:p>
            <a:pPr lvl="0"/>
            <a:r>
              <a:rPr lang="en-US" dirty="0"/>
              <a:t>It is quite a lot more work</a:t>
            </a:r>
          </a:p>
          <a:p>
            <a:pPr lvl="1"/>
            <a:r>
              <a:rPr lang="en-US" dirty="0"/>
              <a:t>Replaying everything (particles + audio)</a:t>
            </a:r>
          </a:p>
          <a:p>
            <a:pPr lvl="1"/>
            <a:r>
              <a:rPr lang="en-US" dirty="0"/>
              <a:t>Fitting in retail memory</a:t>
            </a:r>
          </a:p>
          <a:p>
            <a:pPr lvl="1"/>
            <a:r>
              <a:rPr lang="en-US" dirty="0"/>
              <a:t>Robust manual camera </a:t>
            </a:r>
            <a:r>
              <a:rPr lang="en-US" dirty="0" smtClean="0"/>
              <a:t>(with collision)</a:t>
            </a:r>
            <a:endParaRPr lang="en-US" dirty="0"/>
          </a:p>
          <a:p>
            <a:pPr lvl="1"/>
            <a:r>
              <a:rPr lang="en-US" dirty="0"/>
              <a:t>Nice</a:t>
            </a:r>
            <a:r>
              <a:rPr lang="en-US" dirty="0" smtClean="0"/>
              <a:t> GUI</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9813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still wanted to ship it…</a:t>
            </a:r>
          </a:p>
        </p:txBody>
      </p:sp>
      <p:sp>
        <p:nvSpPr>
          <p:cNvPr id="3" name="Content Placeholder 2"/>
          <p:cNvSpPr>
            <a:spLocks noGrp="1"/>
          </p:cNvSpPr>
          <p:nvPr>
            <p:ph sz="quarter" idx="10"/>
          </p:nvPr>
        </p:nvSpPr>
        <p:spPr/>
        <p:txBody>
          <a:bodyPr/>
          <a:lstStyle/>
          <a:p>
            <a:pPr lvl="0"/>
            <a:r>
              <a:rPr lang="en-US" dirty="0"/>
              <a:t>Design it in from the start</a:t>
            </a:r>
            <a:endParaRPr lang="en-US" dirty="0" smtClean="0"/>
          </a:p>
          <a:p>
            <a:pPr lvl="1"/>
            <a:r>
              <a:rPr lang="en-US" dirty="0" smtClean="0"/>
              <a:t>Use stateless </a:t>
            </a:r>
            <a:r>
              <a:rPr lang="en-US" dirty="0"/>
              <a:t>parametric particle effects</a:t>
            </a:r>
          </a:p>
          <a:p>
            <a:pPr lvl="1"/>
            <a:r>
              <a:rPr lang="en-US" dirty="0"/>
              <a:t>Plan for the memory overhead</a:t>
            </a:r>
          </a:p>
          <a:p>
            <a:pPr lvl="1"/>
            <a:r>
              <a:rPr lang="en-US" dirty="0"/>
              <a:t>Plan for how you spawn / </a:t>
            </a:r>
            <a:r>
              <a:rPr lang="en-US" dirty="0" err="1"/>
              <a:t>unspawn</a:t>
            </a:r>
            <a:r>
              <a:rPr lang="en-US" dirty="0"/>
              <a:t> </a:t>
            </a:r>
            <a:r>
              <a:rPr lang="en-US" dirty="0" smtClean="0"/>
              <a:t>entities</a:t>
            </a:r>
          </a:p>
          <a:p>
            <a:pPr lvl="1"/>
            <a:r>
              <a:rPr lang="en-US" dirty="0"/>
              <a:t>Plan for how you stream </a:t>
            </a:r>
            <a:r>
              <a:rPr lang="en-US" dirty="0" smtClean="0"/>
              <a:t>assets</a:t>
            </a:r>
          </a:p>
          <a:p>
            <a:pPr lvl="1"/>
            <a:r>
              <a:rPr lang="en-US" dirty="0"/>
              <a:t>Plan for how you submit your render </a:t>
            </a:r>
            <a:r>
              <a:rPr lang="en-US" dirty="0" smtClean="0"/>
              <a:t>data</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6579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Replaying Particles</a:t>
            </a:r>
            <a:endParaRPr lang="en-US" dirty="0"/>
          </a:p>
        </p:txBody>
      </p:sp>
      <p:sp>
        <p:nvSpPr>
          <p:cNvPr id="3" name="Content Placeholder 2"/>
          <p:cNvSpPr>
            <a:spLocks noGrp="1"/>
          </p:cNvSpPr>
          <p:nvPr>
            <p:ph sz="quarter" idx="10"/>
          </p:nvPr>
        </p:nvSpPr>
        <p:spPr/>
        <p:txBody>
          <a:bodyPr/>
          <a:lstStyle/>
          <a:p>
            <a:r>
              <a:rPr lang="en-US" dirty="0" smtClean="0"/>
              <a:t>If you don’t have a parametric system…</a:t>
            </a:r>
          </a:p>
          <a:p>
            <a:r>
              <a:rPr lang="en-US" dirty="0" smtClean="0"/>
              <a:t>Fake it by:</a:t>
            </a:r>
          </a:p>
          <a:p>
            <a:pPr lvl="1"/>
            <a:r>
              <a:rPr lang="en-US" dirty="0" smtClean="0"/>
              <a:t>Storing start and end markers</a:t>
            </a:r>
          </a:p>
          <a:p>
            <a:pPr lvl="1"/>
            <a:r>
              <a:rPr lang="en-US" dirty="0" smtClean="0"/>
              <a:t>Playing effect forwards by </a:t>
            </a:r>
            <a:r>
              <a:rPr lang="en-US" dirty="0" err="1" smtClean="0"/>
              <a:t>abs(deltaTime</a:t>
            </a:r>
            <a:r>
              <a:rPr lang="en-US" dirty="0" smtClean="0"/>
              <a:t>)</a:t>
            </a:r>
          </a:p>
          <a:p>
            <a:r>
              <a:rPr lang="en-US" dirty="0" smtClean="0">
                <a:hlinkClick r:id="rId3"/>
              </a:rPr>
              <a:t>http://youtu.be/bzwdPoKP80k</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3385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sz="quarter" idx="10"/>
          </p:nvPr>
        </p:nvSpPr>
        <p:spPr/>
        <p:txBody>
          <a:bodyPr/>
          <a:lstStyle/>
          <a:p>
            <a:pPr lvl="0">
              <a:buNone/>
            </a:pPr>
            <a:endParaRPr lang="en-US" dirty="0" smtClean="0"/>
          </a:p>
          <a:p>
            <a:pPr lvl="0">
              <a:buNone/>
            </a:pPr>
            <a:r>
              <a:rPr lang="en-US" dirty="0" smtClean="0"/>
              <a:t>Slides and contact information available at:</a:t>
            </a:r>
          </a:p>
          <a:p>
            <a:pPr lvl="0"/>
            <a:endParaRPr lang="en-US" dirty="0" smtClean="0"/>
          </a:p>
          <a:p>
            <a:pPr lvl="0" algn="ctr">
              <a:buNone/>
            </a:pPr>
            <a:r>
              <a:rPr lang="en-US" dirty="0" smtClean="0"/>
              <a:t> </a:t>
            </a:r>
            <a:r>
              <a:rPr lang="en-US" dirty="0" smtClean="0">
                <a:hlinkClick r:id="rId3"/>
              </a:rPr>
              <a:t>www.markwesley.com</a:t>
            </a:r>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65932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40" name="Picture 16" descr="G:\perforce\dev\xcom\branches\mwesley\GDC2013Talk\GameCovers\BurnoutCover.jp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4581" y="528918"/>
            <a:ext cx="1776222" cy="256032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52" name="Picture 28" descr="G:\perforce\dev\xcom\branches\mwesley\GDC2013Talk\GameCovers\NFSTheRun.jp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449824" y="2468880"/>
            <a:ext cx="1816228" cy="256032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50" name="Picture 26" descr="G:\perforce\dev\xcom\branches\mwesley\GDC2013Talk\GameCovers\skate2.jpg"/>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865376" y="2468880"/>
            <a:ext cx="1804100" cy="256032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51" name="Picture 27" descr="G:\perforce\dev\xcom\branches\mwesley\GDC2013Talk\GameCovers\skate3.jpg"/>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657600" y="2468880"/>
            <a:ext cx="1812429" cy="256032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49" name="Picture 25" descr="G:\perforce\dev\xcom\branches\mwesley\GDC2013Talk\GameCovers\skate.jpg"/>
          <p:cNvPicPr>
            <a:picLocks noChangeAspect="1" noChangeArrowheads="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3152" y="2468880"/>
            <a:ext cx="1807284" cy="256032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14" name="Content Placeholder 2"/>
          <p:cNvSpPr>
            <a:spLocks noGrp="1"/>
          </p:cNvSpPr>
          <p:nvPr>
            <p:ph sz="quarter" idx="10"/>
          </p:nvPr>
        </p:nvSpPr>
        <p:spPr>
          <a:xfrm>
            <a:off x="2209800" y="971550"/>
            <a:ext cx="6400800" cy="3276600"/>
          </a:xfrm>
        </p:spPr>
        <p:txBody>
          <a:bodyPr/>
          <a:lstStyle/>
          <a:p>
            <a:pPr lvl="0" indent="0">
              <a:buNone/>
            </a:pPr>
            <a:r>
              <a:rPr lang="en-US" dirty="0" smtClean="0"/>
              <a:t>Several of those included Replay of some form</a:t>
            </a:r>
          </a:p>
        </p:txBody>
      </p:sp>
      <p:sp>
        <p:nvSpPr>
          <p:cNvPr id="15" name="Content Placeholder 2"/>
          <p:cNvSpPr txBox="1">
            <a:spLocks/>
          </p:cNvSpPr>
          <p:nvPr/>
        </p:nvSpPr>
        <p:spPr>
          <a:xfrm>
            <a:off x="7266052" y="2468880"/>
            <a:ext cx="1801748" cy="2560320"/>
          </a:xfrm>
          <a:prstGeom prst="rect">
            <a:avLst/>
          </a:prstGeom>
          <a:ln w="12700">
            <a:solidFill>
              <a:schemeClr val="bg1"/>
            </a:solidFill>
          </a:ln>
        </p:spPr>
        <p:txBody>
          <a:bodyPr anchor="ct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lgn="ctr">
              <a:buNone/>
            </a:pPr>
            <a:r>
              <a:rPr kumimoji="0" lang="en-US" sz="1800" kern="0" dirty="0" smtClean="0"/>
              <a:t>Mysterious</a:t>
            </a:r>
          </a:p>
          <a:p>
            <a:pPr indent="0" algn="ctr">
              <a:buNone/>
            </a:pPr>
            <a:r>
              <a:rPr kumimoji="0" lang="en-US" sz="1800" kern="0" dirty="0" smtClean="0"/>
              <a:t>Current Project</a:t>
            </a:r>
            <a:endParaRPr kumimoji="0" lang="en-US" sz="1800" kern="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0954434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40" name="Picture 16" descr="G:\perforce\dev\xcom\branches\mwesley\GDC2013Talk\GameCovers\BurnoutCover.jp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4581" y="528918"/>
            <a:ext cx="1776222" cy="256032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50" name="Picture 26" descr="G:\perforce\dev\xcom\branches\mwesley\GDC2013Talk\GameCovers\skate2.jp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865376" y="2468880"/>
            <a:ext cx="1804100" cy="256032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51" name="Picture 27" descr="G:\perforce\dev\xcom\branches\mwesley\GDC2013Talk\GameCovers\skate3.jpg"/>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657600" y="2468880"/>
            <a:ext cx="1812429" cy="256032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49" name="Picture 25" descr="G:\perforce\dev\xcom\branches\mwesley\GDC2013Talk\GameCovers\skate.jpg"/>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3152" y="2468880"/>
            <a:ext cx="1807284" cy="256032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14" name="Content Placeholder 2"/>
          <p:cNvSpPr>
            <a:spLocks noGrp="1"/>
          </p:cNvSpPr>
          <p:nvPr>
            <p:ph sz="quarter" idx="10"/>
          </p:nvPr>
        </p:nvSpPr>
        <p:spPr>
          <a:xfrm>
            <a:off x="2209800" y="971550"/>
            <a:ext cx="6400800" cy="3276600"/>
          </a:xfrm>
        </p:spPr>
        <p:txBody>
          <a:bodyPr/>
          <a:lstStyle/>
          <a:p>
            <a:pPr lvl="0" indent="0">
              <a:buNone/>
            </a:pPr>
            <a:r>
              <a:rPr lang="en-US" dirty="0" smtClean="0"/>
              <a:t>Some as a feature in the final game.</a:t>
            </a:r>
          </a:p>
        </p:txBody>
      </p:sp>
      <p:sp>
        <p:nvSpPr>
          <p:cNvPr id="10" name="Content Placeholder 2"/>
          <p:cNvSpPr txBox="1">
            <a:spLocks/>
          </p:cNvSpPr>
          <p:nvPr/>
        </p:nvSpPr>
        <p:spPr>
          <a:xfrm>
            <a:off x="5486400" y="1733550"/>
            <a:ext cx="3124200" cy="2895600"/>
          </a:xfrm>
          <a:prstGeom prst="rect">
            <a:avLst/>
          </a:prstGeom>
        </p:spPr>
        <p:txBody>
          <a:bodyP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r>
              <a:rPr kumimoji="0" lang="en-US" sz="1600" kern="0" dirty="0" smtClean="0"/>
              <a:t>Burnout</a:t>
            </a:r>
            <a:r>
              <a:rPr kumimoji="0" lang="en-US" sz="1400" kern="0" dirty="0" smtClean="0"/>
              <a:t>:</a:t>
            </a:r>
          </a:p>
          <a:p>
            <a:endParaRPr kumimoji="0" lang="en-US" sz="1400" kern="0" dirty="0" smtClean="0"/>
          </a:p>
          <a:p>
            <a:pPr lvl="1"/>
            <a:r>
              <a:rPr kumimoji="0" lang="en-US" sz="1200" kern="0" dirty="0" err="1" smtClean="0"/>
              <a:t>Rewindable</a:t>
            </a:r>
            <a:r>
              <a:rPr kumimoji="0" lang="en-US" sz="1200" kern="0" dirty="0" smtClean="0"/>
              <a:t> Crash Replays</a:t>
            </a:r>
          </a:p>
          <a:p>
            <a:pPr lvl="1"/>
            <a:r>
              <a:rPr kumimoji="0" lang="en-US" sz="1200" kern="0" dirty="0" smtClean="0"/>
              <a:t>Deterministic Race Replays</a:t>
            </a:r>
          </a:p>
          <a:p>
            <a:endParaRPr kumimoji="0" lang="en-US" sz="1400" kern="0" dirty="0" smtClean="0"/>
          </a:p>
          <a:p>
            <a:r>
              <a:rPr kumimoji="0" lang="en-US" sz="1600" kern="0" dirty="0" smtClean="0"/>
              <a:t>Skate Trilogy:</a:t>
            </a:r>
          </a:p>
          <a:p>
            <a:endParaRPr kumimoji="0" lang="en-US" sz="1600" kern="0" dirty="0" smtClean="0"/>
          </a:p>
          <a:p>
            <a:pPr lvl="1"/>
            <a:r>
              <a:rPr kumimoji="0" lang="en-US" sz="1200" kern="0" dirty="0" err="1" smtClean="0"/>
              <a:t>Rewindable</a:t>
            </a:r>
            <a:r>
              <a:rPr kumimoji="0" lang="en-US" sz="1200" kern="0" dirty="0" smtClean="0"/>
              <a:t> </a:t>
            </a:r>
            <a:r>
              <a:rPr kumimoji="0" lang="en-US" sz="1200" kern="0" dirty="0"/>
              <a:t>V</a:t>
            </a:r>
            <a:r>
              <a:rPr kumimoji="0" lang="en-US" sz="1200" kern="0" dirty="0" smtClean="0"/>
              <a:t>ideo Replays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607373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52" name="Picture 28" descr="G:\perforce\dev\xcom\branches\mwesley\GDC2013Talk\GameCovers\NFSTheRun.jp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449824" y="2468880"/>
            <a:ext cx="1816228" cy="256032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14" name="Content Placeholder 2"/>
          <p:cNvSpPr>
            <a:spLocks noGrp="1"/>
          </p:cNvSpPr>
          <p:nvPr>
            <p:ph sz="quarter" idx="10"/>
          </p:nvPr>
        </p:nvSpPr>
        <p:spPr>
          <a:xfrm>
            <a:off x="2209800" y="971550"/>
            <a:ext cx="6400800" cy="3276600"/>
          </a:xfrm>
        </p:spPr>
        <p:txBody>
          <a:bodyPr/>
          <a:lstStyle/>
          <a:p>
            <a:pPr lvl="0" indent="0">
              <a:buNone/>
            </a:pPr>
            <a:r>
              <a:rPr lang="en-US" dirty="0" smtClean="0"/>
              <a:t>Some as a non-shipping feature added purely to aid development.</a:t>
            </a:r>
          </a:p>
        </p:txBody>
      </p:sp>
      <p:sp>
        <p:nvSpPr>
          <p:cNvPr id="15" name="Content Placeholder 2"/>
          <p:cNvSpPr txBox="1">
            <a:spLocks/>
          </p:cNvSpPr>
          <p:nvPr/>
        </p:nvSpPr>
        <p:spPr>
          <a:xfrm>
            <a:off x="7266052" y="2468880"/>
            <a:ext cx="1801748" cy="2560320"/>
          </a:xfrm>
          <a:prstGeom prst="rect">
            <a:avLst/>
          </a:prstGeom>
          <a:ln w="12700">
            <a:solidFill>
              <a:schemeClr val="bg1"/>
            </a:solidFill>
          </a:ln>
        </p:spPr>
        <p:txBody>
          <a:bodyPr anchor="ctr"/>
          <a:lstStyle>
            <a:lvl1pPr marL="0" indent="-274320"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indent="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indent="0" algn="l" rtl="0" eaLnBrk="0" fontAlgn="base" hangingPunct="0">
              <a:spcBef>
                <a:spcPct val="20000"/>
              </a:spcBef>
              <a:spcAft>
                <a:spcPct val="0"/>
              </a:spcAft>
              <a:buClr>
                <a:srgbClr val="000000"/>
              </a:buClr>
              <a:buSzPct val="70000"/>
              <a:buFont typeface="Verdana" pitchFamily="34" charset="0"/>
              <a:buChar char="●"/>
              <a:defRPr baseline="0">
                <a:solidFill>
                  <a:srgbClr val="000000"/>
                </a:solidFill>
                <a:latin typeface="+mn-lt"/>
                <a:ea typeface="ヒラギノ角ゴ Pro W3" pitchFamily="45" charset="-128"/>
              </a:defRPr>
            </a:lvl4pPr>
            <a:lvl5pPr marL="1828800" indent="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a:lstStyle>
          <a:p>
            <a:pPr indent="0" algn="ctr">
              <a:buNone/>
            </a:pPr>
            <a:r>
              <a:rPr kumimoji="0" lang="en-US" sz="1800" kern="0" dirty="0" smtClean="0"/>
              <a:t>Mysterious</a:t>
            </a:r>
          </a:p>
          <a:p>
            <a:pPr indent="0" algn="ctr">
              <a:buNone/>
            </a:pPr>
            <a:r>
              <a:rPr kumimoji="0" lang="en-US" sz="1800" kern="0" dirty="0" smtClean="0"/>
              <a:t>Current Project</a:t>
            </a:r>
            <a:endParaRPr kumimoji="0" lang="en-US" sz="1800" kern="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5532366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Rewindable</a:t>
            </a:r>
            <a:r>
              <a:rPr lang="en-US" dirty="0" smtClean="0"/>
              <a:t> Replay</a:t>
            </a:r>
            <a:br>
              <a:rPr lang="en-US" dirty="0" smtClean="0"/>
            </a:br>
            <a:endParaRPr lang="en-US" dirty="0"/>
          </a:p>
        </p:txBody>
      </p:sp>
      <p:sp>
        <p:nvSpPr>
          <p:cNvPr id="3" name="Content Placeholder 2"/>
          <p:cNvSpPr>
            <a:spLocks noGrp="1"/>
          </p:cNvSpPr>
          <p:nvPr>
            <p:ph sz="quarter" idx="10"/>
          </p:nvPr>
        </p:nvSpPr>
        <p:spPr/>
        <p:txBody>
          <a:bodyPr/>
          <a:lstStyle/>
          <a:p>
            <a:pPr lvl="0"/>
            <a:r>
              <a:rPr lang="en-US" dirty="0" smtClean="0"/>
              <a:t>It’s </a:t>
            </a:r>
            <a:r>
              <a:rPr lang="en-US" dirty="0" err="1" smtClean="0"/>
              <a:t>Rewindable</a:t>
            </a:r>
            <a:r>
              <a:rPr lang="en-US" dirty="0" smtClean="0"/>
              <a:t>…</a:t>
            </a:r>
          </a:p>
          <a:p>
            <a:pPr lvl="0"/>
            <a:r>
              <a:rPr lang="en-US" dirty="0" smtClean="0"/>
              <a:t>It is </a:t>
            </a:r>
            <a:r>
              <a:rPr lang="en-US" b="1" dirty="0" smtClean="0"/>
              <a:t>NOT </a:t>
            </a:r>
            <a:r>
              <a:rPr lang="en-US" dirty="0" err="1" smtClean="0"/>
              <a:t>determinstic</a:t>
            </a:r>
            <a:r>
              <a:rPr lang="en-US" dirty="0" smtClean="0"/>
              <a:t> Replay</a:t>
            </a:r>
          </a:p>
          <a:p>
            <a:pPr lvl="1"/>
            <a:r>
              <a:rPr lang="en-US" dirty="0" smtClean="0"/>
              <a:t>Requires no determinism, therefore:</a:t>
            </a:r>
          </a:p>
          <a:p>
            <a:pPr lvl="2"/>
            <a:r>
              <a:rPr lang="en-US" dirty="0" smtClean="0"/>
              <a:t> It is extremely robust</a:t>
            </a:r>
          </a:p>
          <a:p>
            <a:pPr lvl="2"/>
            <a:r>
              <a:rPr lang="en-US" dirty="0" smtClean="0"/>
              <a:t> It is far more useful</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9239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Rewindable</a:t>
            </a:r>
            <a:r>
              <a:rPr lang="en-US" dirty="0" smtClean="0"/>
              <a:t> Replay</a:t>
            </a:r>
            <a:br>
              <a:rPr lang="en-US" dirty="0" smtClean="0"/>
            </a:br>
            <a:endParaRPr lang="en-US" dirty="0"/>
          </a:p>
        </p:txBody>
      </p:sp>
      <p:sp>
        <p:nvSpPr>
          <p:cNvPr id="3" name="Content Placeholder 2"/>
          <p:cNvSpPr>
            <a:spLocks noGrp="1"/>
          </p:cNvSpPr>
          <p:nvPr>
            <p:ph sz="quarter" idx="10"/>
          </p:nvPr>
        </p:nvSpPr>
        <p:spPr/>
        <p:txBody>
          <a:bodyPr/>
          <a:lstStyle/>
          <a:p>
            <a:pPr lvl="0"/>
            <a:r>
              <a:rPr lang="en-US" dirty="0" smtClean="0"/>
              <a:t>Video-style replay</a:t>
            </a:r>
          </a:p>
          <a:p>
            <a:pPr lvl="1"/>
            <a:r>
              <a:rPr lang="en-US" dirty="0" smtClean="0"/>
              <a:t>As seen in many sports games</a:t>
            </a:r>
          </a:p>
          <a:p>
            <a:r>
              <a:rPr lang="en-US" dirty="0" smtClean="0"/>
              <a:t>Like a VCR/PVR attached to your game.</a:t>
            </a:r>
          </a:p>
          <a:p>
            <a:r>
              <a:rPr lang="en-US" b="1" dirty="0" smtClean="0"/>
              <a:t>BUT</a:t>
            </a:r>
            <a:r>
              <a:rPr lang="en-US" dirty="0" smtClean="0"/>
              <a:t> you can:</a:t>
            </a:r>
          </a:p>
          <a:p>
            <a:pPr lvl="1"/>
            <a:r>
              <a:rPr lang="en-US" dirty="0" smtClean="0"/>
              <a:t>Move the camera around</a:t>
            </a:r>
          </a:p>
          <a:p>
            <a:pPr lvl="1"/>
            <a:r>
              <a:rPr lang="en-US" dirty="0" smtClean="0"/>
              <a:t>Enable debug info</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7979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a picture paints a 1000 words…</a:t>
            </a:r>
            <a:endParaRPr lang="en-US" dirty="0"/>
          </a:p>
        </p:txBody>
      </p:sp>
      <p:sp>
        <p:nvSpPr>
          <p:cNvPr id="3" name="Content Placeholder 2"/>
          <p:cNvSpPr>
            <a:spLocks noGrp="1"/>
          </p:cNvSpPr>
          <p:nvPr>
            <p:ph sz="quarter" idx="10"/>
          </p:nvPr>
        </p:nvSpPr>
        <p:spPr/>
        <p:txBody>
          <a:bodyPr/>
          <a:lstStyle/>
          <a:p>
            <a:r>
              <a:rPr lang="en-US" dirty="0" smtClean="0"/>
              <a:t>Then how about a video?</a:t>
            </a:r>
          </a:p>
          <a:p>
            <a:r>
              <a:rPr lang="en-US" dirty="0" smtClean="0"/>
              <a:t>Note:</a:t>
            </a:r>
          </a:p>
          <a:p>
            <a:pPr lvl="1"/>
            <a:r>
              <a:rPr lang="en-US" dirty="0" smtClean="0"/>
              <a:t>I cannot show our game at this time</a:t>
            </a:r>
          </a:p>
          <a:p>
            <a:pPr lvl="1"/>
            <a:r>
              <a:rPr lang="en-US" dirty="0" smtClean="0"/>
              <a:t>Ported code back to Unreal 3 in 1 hour</a:t>
            </a:r>
            <a:endParaRPr lang="en-US" u="sng" dirty="0" smtClean="0"/>
          </a:p>
          <a:p>
            <a:r>
              <a:rPr lang="en-US" sz="2400" dirty="0" smtClean="0">
                <a:hlinkClick r:id="rId3"/>
              </a:rPr>
              <a:t>http://youtu.be/x1rgEtC3bTc</a:t>
            </a:r>
            <a:endParaRPr lang="en-US"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7962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FINEDINNAVIGATOR" val="True"/>
  <p:tag name="HOTSPOTTYPE" val="DefinedInNavigator"/>
  <p:tag name="BRANCHTO" val="262"/>
</p:tagLst>
</file>

<file path=ppt/theme/theme1.xml><?xml version="1.0" encoding="utf-8"?>
<a:theme xmlns:a="http://schemas.openxmlformats.org/drawingml/2006/main" name="Recommending A Strategy">
  <a:themeElements>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fontScheme name="Recommending A Strateg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Verdana" pitchFamily="4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Verdana" pitchFamily="45" charset="0"/>
          </a:defRPr>
        </a:defPPr>
      </a:lstStyle>
    </a:lnDef>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14818</TotalTime>
  <Words>4263</Words>
  <Application>Microsoft Macintosh PowerPoint</Application>
  <PresentationFormat>On-screen Show (16:9)</PresentationFormat>
  <Paragraphs>418</Paragraphs>
  <Slides>34</Slides>
  <Notes>34</Notes>
  <HiddenSlides>0</HiddenSlides>
  <MMClips>0</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Recommending A Strategy</vt:lpstr>
      <vt:lpstr>Implementing a Rewindable Instant Replay System for Temporal Debugging  Mark Wesley Lead Gameplay Programmer – 2K Marin</vt:lpstr>
      <vt:lpstr>Talk contents: </vt:lpstr>
      <vt:lpstr>Slide 3</vt:lpstr>
      <vt:lpstr>Slide 4</vt:lpstr>
      <vt:lpstr>Slide 5</vt:lpstr>
      <vt:lpstr>Slide 6</vt:lpstr>
      <vt:lpstr>What is Rewindable Replay </vt:lpstr>
      <vt:lpstr>What is Rewindable Replay </vt:lpstr>
      <vt:lpstr>If a picture paints a 1000 words…</vt:lpstr>
      <vt:lpstr>Sounds expensive to make? </vt:lpstr>
      <vt:lpstr>Development time </vt:lpstr>
      <vt:lpstr>Implementation (Recording) </vt:lpstr>
      <vt:lpstr>Minimize Memory Usage </vt:lpstr>
      <vt:lpstr>Storing Debug Draw</vt:lpstr>
      <vt:lpstr>Storing Entities</vt:lpstr>
      <vt:lpstr>Store Game Camera </vt:lpstr>
      <vt:lpstr>Implementation (Playback) </vt:lpstr>
      <vt:lpstr>Implementation (Playback) </vt:lpstr>
      <vt:lpstr>Short Entity Lifetimes (1) </vt:lpstr>
      <vt:lpstr>Short Entity Lifetimes (2) </vt:lpstr>
      <vt:lpstr>Replay – what is it good for?</vt:lpstr>
      <vt:lpstr>Replay – what is it good for?</vt:lpstr>
      <vt:lpstr>Vs. Traditional debugging tools</vt:lpstr>
      <vt:lpstr>Vs. Traditional debugging tools</vt:lpstr>
      <vt:lpstr>Gameplay debugging advice</vt:lpstr>
      <vt:lpstr>Debugging Example</vt:lpstr>
      <vt:lpstr>Memory usage</vt:lpstr>
      <vt:lpstr>If you’re still short of memory…</vt:lpstr>
      <vt:lpstr>Useful Extensions</vt:lpstr>
      <vt:lpstr>Useful Extensions Continued…</vt:lpstr>
      <vt:lpstr>If you wanted to ship it…</vt:lpstr>
      <vt:lpstr>If you still wanted to ship it…</vt:lpstr>
      <vt:lpstr>Replaying Particles</vt:lpstr>
      <vt:lpstr>Any Questions?</vt:lpstr>
    </vt:vector>
  </TitlesOfParts>
  <Company>CMP Media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 2005</dc:title>
  <dc:creator>mark.wesley@2kmarin.com</dc:creator>
  <cp:lastModifiedBy>Mark Wesley</cp:lastModifiedBy>
  <cp:revision>184</cp:revision>
  <cp:lastPrinted>2013-04-09T04:04:34Z</cp:lastPrinted>
  <dcterms:created xsi:type="dcterms:W3CDTF">2013-04-09T03:57:55Z</dcterms:created>
  <dcterms:modified xsi:type="dcterms:W3CDTF">2013-04-09T06:43:10Z</dcterms:modified>
</cp:coreProperties>
</file>